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3" r:id="rId4"/>
    <p:sldMasterId id="2147483700" r:id="rId5"/>
  </p:sldMasterIdLst>
  <p:notesMasterIdLst>
    <p:notesMasterId r:id="rId20"/>
  </p:notesMasterIdLst>
  <p:handoutMasterIdLst>
    <p:handoutMasterId r:id="rId21"/>
  </p:handoutMasterIdLst>
  <p:sldIdLst>
    <p:sldId id="346" r:id="rId6"/>
    <p:sldId id="394" r:id="rId7"/>
    <p:sldId id="360" r:id="rId8"/>
    <p:sldId id="369" r:id="rId9"/>
    <p:sldId id="391" r:id="rId10"/>
    <p:sldId id="388" r:id="rId11"/>
    <p:sldId id="403" r:id="rId12"/>
    <p:sldId id="365" r:id="rId13"/>
    <p:sldId id="378" r:id="rId14"/>
    <p:sldId id="370" r:id="rId15"/>
    <p:sldId id="407" r:id="rId16"/>
    <p:sldId id="404" r:id="rId17"/>
    <p:sldId id="405" r:id="rId18"/>
    <p:sldId id="406" r:id="rId1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472C4"/>
    <a:srgbClr val="2F4C15"/>
    <a:srgbClr val="0070C0"/>
    <a:srgbClr val="333F50"/>
    <a:srgbClr val="E7E6E6"/>
    <a:srgbClr val="5B9BD5"/>
    <a:srgbClr val="F2F2F2"/>
    <a:srgbClr val="2D5374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85794" autoAdjust="0"/>
  </p:normalViewPr>
  <p:slideViewPr>
    <p:cSldViewPr snapToGrid="0">
      <p:cViewPr varScale="1">
        <p:scale>
          <a:sx n="110" d="100"/>
          <a:sy n="110" d="100"/>
        </p:scale>
        <p:origin x="34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51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chemeClr val="bg1"/>
                </a:solidFill>
              </a:rPr>
              <a:t>National</a:t>
            </a:r>
            <a:endParaRPr lang="en-US" sz="16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73543126207034604"/>
          <c:y val="0.314363924333381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Sheet1!$J$13</c:f>
              <c:strCache>
                <c:ptCount val="1"/>
                <c:pt idx="0">
                  <c:v>Sierra Leone</c:v>
                </c:pt>
              </c:strCache>
            </c:strRef>
          </c:tx>
          <c:dPt>
            <c:idx val="0"/>
            <c:bubble3D val="0"/>
            <c:explosion val="7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4B5-4BCE-B73C-B272DD73D33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4B5-4BCE-B73C-B272DD73D330}"/>
              </c:ext>
            </c:extLst>
          </c:dPt>
          <c:dLbls>
            <c:dLbl>
              <c:idx val="0"/>
              <c:layout>
                <c:manualLayout>
                  <c:x val="-0.38124392410749663"/>
                  <c:y val="-0.10792265378871989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solidFill>
                          <a:schemeClr val="tx1"/>
                        </a:solidFill>
                      </a:rPr>
                      <a:t>Total </a:t>
                    </a:r>
                    <a:fld id="{FB99981A-478A-425E-91B5-92865524F02F}" type="VALUE">
                      <a:rPr lang="en-US" sz="1400" b="1" smtClean="0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r>
                      <a:rPr lang="en-US" sz="140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1400" b="1" dirty="0">
                        <a:solidFill>
                          <a:schemeClr val="tx1"/>
                        </a:solidFill>
                      </a:rPr>
                      <a:t>Million Persons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98283622396929"/>
                      <c:h val="0.463252034681336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4B5-4BCE-B73C-B272DD73D330}"/>
                </c:ext>
              </c:extLst>
            </c:dLbl>
            <c:dLbl>
              <c:idx val="1"/>
              <c:layout>
                <c:manualLayout>
                  <c:x val="8.1070429406860448E-2"/>
                  <c:y val="3.87630552082001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rPr>
                      <a:t>26% Access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7942447338414447"/>
                      <c:h val="0.182012609350384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4B5-4BCE-B73C-B272DD73D3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Sheet1!$K$13:$L$13</c:f>
              <c:numCache>
                <c:formatCode>General</c:formatCode>
                <c:ptCount val="2"/>
                <c:pt idx="0">
                  <c:v>7.6</c:v>
                </c:pt>
                <c:pt idx="1">
                  <c:v>1.1399999999999999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B5-4BCE-B73C-B272DD73D33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chemeClr val="bg1"/>
                </a:solidFill>
              </a:rPr>
              <a:t>Rural</a:t>
            </a:r>
          </a:p>
        </c:rich>
      </c:tx>
      <c:layout>
        <c:manualLayout>
          <c:xMode val="edge"/>
          <c:yMode val="edge"/>
          <c:x val="2.2797957688372172E-2"/>
          <c:y val="0.491145758817955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40973383603496"/>
          <c:y val="0.31618817404909844"/>
          <c:w val="0.77180532327930074"/>
          <c:h val="0.5817560832283335"/>
        </c:manualLayout>
      </c:layout>
      <c:pie3DChart>
        <c:varyColors val="1"/>
        <c:ser>
          <c:idx val="0"/>
          <c:order val="0"/>
          <c:tx>
            <c:strRef>
              <c:f>Sheet1!$J$15</c:f>
              <c:strCache>
                <c:ptCount val="1"/>
                <c:pt idx="0">
                  <c:v>Rural</c:v>
                </c:pt>
              </c:strCache>
            </c:strRef>
          </c:tx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965-4CD3-9291-66E2FB12066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965-4CD3-9291-66E2FB120660}"/>
              </c:ext>
            </c:extLst>
          </c:dPt>
          <c:dLbls>
            <c:dLbl>
              <c:idx val="0"/>
              <c:layout>
                <c:manualLayout>
                  <c:x val="-0.18502198178537455"/>
                  <c:y val="-0.1536629155152740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baseline="0" dirty="0">
                        <a:solidFill>
                          <a:schemeClr val="tx1"/>
                        </a:solidFill>
                      </a:rPr>
                      <a:t>Total </a:t>
                    </a:r>
                    <a:fld id="{A310EDD9-69BF-495D-B31F-069DADA1AF78}" type="VALUE">
                      <a:rPr lang="en-US" sz="1400" b="1" baseline="0" smtClean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r>
                      <a:rPr lang="en-US" sz="1400" b="1" baseline="0" dirty="0">
                        <a:solidFill>
                          <a:schemeClr val="tx1"/>
                        </a:solidFill>
                      </a:rPr>
                      <a:t> Million Persons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7517703033279466"/>
                      <c:h val="0.360790103161169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965-4CD3-9291-66E2FB120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Sheet1!$K$15:$L$15</c:f>
              <c:numCache>
                <c:formatCode>General</c:formatCode>
                <c:ptCount val="2"/>
                <c:pt idx="0">
                  <c:v>4.7</c:v>
                </c:pt>
                <c:pt idx="1">
                  <c:v>0.23500000000000001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65-4CD3-9291-66E2FB120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chemeClr val="bg1"/>
                </a:solidFill>
              </a:rPr>
              <a:t>Urban</a:t>
            </a:r>
            <a:endParaRPr lang="en-US" sz="18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65793304106353778"/>
          <c:y val="0.39630485966902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388579376192911E-2"/>
          <c:y val="0.45735305387385999"/>
          <c:w val="0.76472807700261902"/>
          <c:h val="0.43578456935615412"/>
        </c:manualLayout>
      </c:layout>
      <c:pie3DChart>
        <c:varyColors val="1"/>
        <c:ser>
          <c:idx val="0"/>
          <c:order val="0"/>
          <c:tx>
            <c:strRef>
              <c:f>Sheet1!$J$14</c:f>
              <c:strCache>
                <c:ptCount val="1"/>
                <c:pt idx="0">
                  <c:v>Urban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E41-4A49-AB7C-6E121E2168A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41-4A49-AB7C-6E121E2168AE}"/>
              </c:ext>
            </c:extLst>
          </c:dPt>
          <c:dLbls>
            <c:dLbl>
              <c:idx val="0"/>
              <c:layout>
                <c:manualLayout>
                  <c:x val="-0.27430920081524013"/>
                  <c:y val="-4.173045064039421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Total </a:t>
                    </a:r>
                    <a:fld id="{ADB279DB-56BE-4FE3-BC97-D09FE908BDB1}" type="VALUE">
                      <a:rPr lang="en-US" smtClean="0"/>
                      <a:pPr/>
                      <a:t>[VALUE]</a:t>
                    </a:fld>
                    <a:r>
                      <a:rPr lang="en-US"/>
                      <a:t> million Persons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5493959819975189"/>
                      <c:h val="0.347321739168484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E41-4A49-AB7C-6E121E2168AE}"/>
                </c:ext>
              </c:extLst>
            </c:dLbl>
            <c:dLbl>
              <c:idx val="1"/>
              <c:layout>
                <c:manualLayout>
                  <c:x val="0.10004590067142059"/>
                  <c:y val="-0.31326233141249338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rPr>
                      <a:t>50% Access</a:t>
                    </a:r>
                    <a:endParaRPr lang="en-US" sz="1600" dirty="0">
                      <a:solidFill>
                        <a:schemeClr val="bg1"/>
                      </a:solidFill>
                      <a:latin typeface="Calibri" panose="020F050202020403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5434814305278388"/>
                      <c:h val="0.371498423391008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0E41-4A49-AB7C-6E121E2168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Sheet1!$K$14:$L$14</c:f>
              <c:numCache>
                <c:formatCode>General</c:formatCode>
                <c:ptCount val="2"/>
                <c:pt idx="0">
                  <c:v>2.9</c:v>
                </c:pt>
                <c:pt idx="1">
                  <c:v>2.3199999999999998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41-4A49-AB7C-6E121E2168A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bg1"/>
                </a:solidFill>
              </a:rPr>
              <a:t>National</a:t>
            </a:r>
            <a:endParaRPr lang="en-US" sz="16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3638306802725286"/>
          <c:y val="0.8181215725508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bg1"/>
                </a:solidFill>
              </a:rPr>
              <a:t>National</a:t>
            </a:r>
            <a:endParaRPr lang="en-US" sz="16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3638306802725286"/>
          <c:y val="0.8181215725508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bg1"/>
                </a:solidFill>
              </a:rPr>
              <a:t>National</a:t>
            </a:r>
            <a:endParaRPr lang="en-US" sz="16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3638306802725286"/>
          <c:y val="0.8181215725508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bg1"/>
                </a:solidFill>
              </a:rPr>
              <a:t>National</a:t>
            </a:r>
            <a:endParaRPr lang="en-US" sz="16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3638306802725286"/>
          <c:y val="0.8181215725508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bg1"/>
                </a:solidFill>
              </a:rPr>
              <a:t>National</a:t>
            </a:r>
            <a:endParaRPr lang="en-US" sz="16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3638306802725286"/>
          <c:y val="0.8181215725508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0.42631</cdr:x>
      <cdr:y>0.11099</cdr:y>
    </cdr:from>
    <cdr:to>
      <cdr:x>0.95959</cdr:x>
      <cdr:y>0.28795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76132" y="214124"/>
          <a:ext cx="1846507" cy="34137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>
          <a:noAutofit/>
        </a:bodyPr>
        <a:lstStyle xmlns:a="http://schemas.openxmlformats.org/drawingml/2006/main"/>
        <a:p xmlns:a="http://schemas.openxmlformats.org/drawingml/2006/main">
          <a:pPr algn="l"/>
          <a:r>
            <a:rPr lang="en-US" sz="2000" b="1" dirty="0">
              <a:solidFill>
                <a:schemeClr val="bg1"/>
              </a:solidFill>
              <a:latin typeface="Calibri" panose="020F0502020204030204" pitchFamily="34" charset="0"/>
            </a:rPr>
            <a:t>&lt;5% Access</a:t>
          </a:r>
          <a:endParaRPr lang="en-GB" sz="2000" b="1" dirty="0">
            <a:solidFill>
              <a:schemeClr val="bg1"/>
            </a:solidFill>
            <a:latin typeface="Calibri" panose="020F05020202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EF1077DB-935E-4A0A-947A-D283B9F9F452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19EDBDA2-4480-4D82-8886-1B64A7ECBBAC}" type="datetimeFigureOut">
              <a:rPr lang="en-US" noProof="0" smtClean="0"/>
              <a:t>3/4/2022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610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1155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21608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465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182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36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666" y="2237291"/>
            <a:ext cx="6888480" cy="2406592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666" y="4826044"/>
            <a:ext cx="6888480" cy="147186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0DA676-4335-4236-88BD-6D8440FB08EC}"/>
              </a:ext>
            </a:extLst>
          </p:cNvPr>
          <p:cNvSpPr/>
          <p:nvPr userDrawn="1"/>
        </p:nvSpPr>
        <p:spPr>
          <a:xfrm>
            <a:off x="8414327" y="0"/>
            <a:ext cx="3777673" cy="12838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CEF5BC-EA95-4643-91A5-E2CEEBBC28D9}"/>
              </a:ext>
            </a:extLst>
          </p:cNvPr>
          <p:cNvSpPr/>
          <p:nvPr userDrawn="1"/>
        </p:nvSpPr>
        <p:spPr>
          <a:xfrm>
            <a:off x="8414327" y="2798660"/>
            <a:ext cx="3777673" cy="12838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C16927-F072-4817-8B76-77E7788DB561}"/>
              </a:ext>
            </a:extLst>
          </p:cNvPr>
          <p:cNvSpPr/>
          <p:nvPr userDrawn="1"/>
        </p:nvSpPr>
        <p:spPr>
          <a:xfrm>
            <a:off x="8414324" y="4197990"/>
            <a:ext cx="3777673" cy="1283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FF9F81-7532-460D-9836-BA94B068E846}"/>
              </a:ext>
            </a:extLst>
          </p:cNvPr>
          <p:cNvSpPr/>
          <p:nvPr userDrawn="1"/>
        </p:nvSpPr>
        <p:spPr>
          <a:xfrm>
            <a:off x="8414326" y="5597320"/>
            <a:ext cx="3777673" cy="1260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EA582B-2E67-4D5B-82FE-2AC5FDA50AC9}"/>
              </a:ext>
            </a:extLst>
          </p:cNvPr>
          <p:cNvSpPr/>
          <p:nvPr userDrawn="1"/>
        </p:nvSpPr>
        <p:spPr>
          <a:xfrm>
            <a:off x="8414324" y="1399330"/>
            <a:ext cx="3777673" cy="1283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093070-DF19-4275-B504-6404ABE1A020}"/>
              </a:ext>
            </a:extLst>
          </p:cNvPr>
          <p:cNvSpPr/>
          <p:nvPr userDrawn="1"/>
        </p:nvSpPr>
        <p:spPr>
          <a:xfrm>
            <a:off x="4" y="0"/>
            <a:ext cx="683487" cy="12838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16A788-69EF-4397-A5F6-1EFE9257022B}"/>
              </a:ext>
            </a:extLst>
          </p:cNvPr>
          <p:cNvSpPr/>
          <p:nvPr userDrawn="1"/>
        </p:nvSpPr>
        <p:spPr>
          <a:xfrm>
            <a:off x="4" y="2798660"/>
            <a:ext cx="683487" cy="12838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351FC0-FA79-45B7-8D1A-D970ABDB531C}"/>
              </a:ext>
            </a:extLst>
          </p:cNvPr>
          <p:cNvSpPr/>
          <p:nvPr userDrawn="1"/>
        </p:nvSpPr>
        <p:spPr>
          <a:xfrm>
            <a:off x="1" y="4197990"/>
            <a:ext cx="683487" cy="1283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41F6BD-EF63-4BD0-B142-1AD5D527980C}"/>
              </a:ext>
            </a:extLst>
          </p:cNvPr>
          <p:cNvSpPr/>
          <p:nvPr userDrawn="1"/>
        </p:nvSpPr>
        <p:spPr>
          <a:xfrm>
            <a:off x="3" y="5597320"/>
            <a:ext cx="683487" cy="1260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2D6FC-276B-4EA2-994F-2F3E2C06FB1A}"/>
              </a:ext>
            </a:extLst>
          </p:cNvPr>
          <p:cNvSpPr/>
          <p:nvPr userDrawn="1"/>
        </p:nvSpPr>
        <p:spPr>
          <a:xfrm>
            <a:off x="1" y="1399330"/>
            <a:ext cx="683487" cy="1283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pic>
        <p:nvPicPr>
          <p:cNvPr id="17" name="Picture 2" descr="Image result for sierra leone coat of arms">
            <a:extLst>
              <a:ext uri="{FF2B5EF4-FFF2-40B4-BE49-F238E27FC236}">
                <a16:creationId xmlns:a16="http://schemas.microsoft.com/office/drawing/2014/main" id="{50CA1026-1AEA-45F4-8860-7E5DB404CE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187" y="368556"/>
            <a:ext cx="2172064" cy="206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17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938" y="209678"/>
            <a:ext cx="10045861" cy="897132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7938" y="1429065"/>
            <a:ext cx="10045862" cy="4678768"/>
          </a:xfrm>
        </p:spPr>
        <p:txBody>
          <a:bodyPr>
            <a:normAutofit/>
          </a:bodyPr>
          <a:lstStyle>
            <a:lvl1pPr marL="228600" indent="-228600">
              <a:buClr>
                <a:srgbClr val="70AD47"/>
              </a:buClr>
              <a:buSzPct val="80000"/>
              <a:buFont typeface="Arial" panose="020B0604020202020204" pitchFamily="34" charset="0"/>
              <a:buChar char="■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31936" y="6534539"/>
            <a:ext cx="2721864" cy="263528"/>
          </a:xfrm>
        </p:spPr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BD68F6-C143-435C-ADDA-3E9A9BE1FE27}"/>
              </a:ext>
            </a:extLst>
          </p:cNvPr>
          <p:cNvSpPr/>
          <p:nvPr userDrawn="1"/>
        </p:nvSpPr>
        <p:spPr>
          <a:xfrm>
            <a:off x="9873673" y="6362032"/>
            <a:ext cx="2235200" cy="1385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20F735-4F93-4EDF-82FB-DBF2FE341319}"/>
              </a:ext>
            </a:extLst>
          </p:cNvPr>
          <p:cNvSpPr/>
          <p:nvPr userDrawn="1"/>
        </p:nvSpPr>
        <p:spPr>
          <a:xfrm>
            <a:off x="7426036" y="6359405"/>
            <a:ext cx="2235200" cy="1385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22DB31-68F6-472C-AF38-D201F2C179B8}"/>
              </a:ext>
            </a:extLst>
          </p:cNvPr>
          <p:cNvSpPr/>
          <p:nvPr userDrawn="1"/>
        </p:nvSpPr>
        <p:spPr>
          <a:xfrm>
            <a:off x="4978400" y="6363754"/>
            <a:ext cx="2235200" cy="138546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571E66-E922-4AE4-9743-504A28FF3F7A}"/>
              </a:ext>
            </a:extLst>
          </p:cNvPr>
          <p:cNvSpPr/>
          <p:nvPr userDrawn="1"/>
        </p:nvSpPr>
        <p:spPr>
          <a:xfrm>
            <a:off x="2530763" y="6363754"/>
            <a:ext cx="2235200" cy="138546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8C34AC-8232-4E95-A0EE-E05D95F44B2A}"/>
              </a:ext>
            </a:extLst>
          </p:cNvPr>
          <p:cNvSpPr/>
          <p:nvPr userDrawn="1"/>
        </p:nvSpPr>
        <p:spPr>
          <a:xfrm>
            <a:off x="83127" y="6363754"/>
            <a:ext cx="2235200" cy="13854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A6F355-0E96-47F0-911E-5B234EE0D4FA}"/>
              </a:ext>
            </a:extLst>
          </p:cNvPr>
          <p:cNvSpPr txBox="1"/>
          <p:nvPr userDrawn="1"/>
        </p:nvSpPr>
        <p:spPr>
          <a:xfrm>
            <a:off x="83127" y="6006253"/>
            <a:ext cx="2318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1000" b="1" dirty="0">
                <a:solidFill>
                  <a:prstClr val="white"/>
                </a:solidFill>
                <a:cs typeface="Times New Roman" panose="02020603050405020304" pitchFamily="18" charset="0"/>
              </a:rPr>
              <a:t>Ministry of Energy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665" y="257842"/>
            <a:ext cx="956642" cy="84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17773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080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362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68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21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993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29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7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0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205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40BF3-E349-4D2A-836F-9C582B83C46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719105" y="309928"/>
            <a:ext cx="10848000" cy="682625"/>
          </a:xfrm>
        </p:spPr>
        <p:txBody>
          <a:bodyPr anchor="ctr" anchorCtr="0">
            <a:norm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430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973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>
                <a:latin typeface="Andes" panose="02000000000000000000" pitchFamily="50" charset="0"/>
              </a:defRPr>
            </a:lvl1pPr>
          </a:lstStyle>
          <a:p>
            <a:r>
              <a:rPr lang="en-US" noProof="0" dirty="0" err="1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 marL="271463" indent="-271463"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  <a:lvl6pPr>
              <a:defRPr>
                <a:latin typeface="Calibri" panose="020F0502020204030204" pitchFamily="34" charset="0"/>
              </a:defRPr>
            </a:lvl6pPr>
          </a:lstStyle>
          <a:p>
            <a:pPr lvl="0"/>
            <a:r>
              <a:rPr lang="en-US" noProof="0" dirty="0" err="1"/>
              <a:t>Textmaster</a:t>
            </a:r>
            <a:endParaRPr lang="en-US" noProof="0" dirty="0"/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Fourth Layer</a:t>
            </a:r>
          </a:p>
          <a:p>
            <a:pPr lvl="4"/>
            <a:r>
              <a:rPr lang="en-US" noProof="0" dirty="0"/>
              <a:t>Fifth Layer</a:t>
            </a:r>
          </a:p>
          <a:p>
            <a:pPr lvl="5"/>
            <a:r>
              <a:rPr lang="en-US" noProof="0" dirty="0"/>
              <a:t>6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870859"/>
            <a:ext cx="12192000" cy="21590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63458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1" y="1000125"/>
            <a:ext cx="11724217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i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 userDrawn="1"/>
        </p:nvSpPr>
        <p:spPr bwMode="auto">
          <a:xfrm>
            <a:off x="190500" y="1071563"/>
            <a:ext cx="1144693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000" dirty="0">
              <a:latin typeface="Calibri" pitchFamily="34" charset="0"/>
              <a:cs typeface="Arial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0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50954" y="2191906"/>
            <a:ext cx="9876740" cy="2884118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buClr>
                <a:schemeClr val="accent1"/>
              </a:buClr>
              <a:defRPr sz="1600" b="1">
                <a:latin typeface="Arial" pitchFamily="34" charset="0"/>
                <a:cs typeface="Arial" pitchFamily="34" charset="0"/>
              </a:defRPr>
            </a:lvl1pPr>
            <a:lvl2pPr marL="450850" indent="-276225">
              <a:buClr>
                <a:schemeClr val="bg2">
                  <a:lumMod val="10000"/>
                </a:schemeClr>
              </a:buClr>
              <a:defRPr sz="16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Title 12"/>
          <p:cNvSpPr>
            <a:spLocks noGrp="1"/>
          </p:cNvSpPr>
          <p:nvPr>
            <p:ph type="title"/>
          </p:nvPr>
        </p:nvSpPr>
        <p:spPr>
          <a:xfrm>
            <a:off x="425753" y="80222"/>
            <a:ext cx="11321143" cy="6963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1569608" y="6488669"/>
            <a:ext cx="367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CB51BA4-98E4-4BBD-BC29-484097AAF4C5}" type="slidenum">
              <a:rPr lang="en-GB" sz="1200" smtClean="0"/>
              <a:pPr/>
              <a:t>‹#›</a:t>
            </a:fld>
            <a:endParaRPr lang="en-GB" sz="120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881141"/>
            <a:ext cx="12192000" cy="3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843563"/>
            <a:ext cx="12192000" cy="3600"/>
          </a:xfrm>
          <a:prstGeom prst="rect">
            <a:avLst/>
          </a:prstGeom>
          <a:solidFill>
            <a:srgbClr val="00B0F0"/>
          </a:solidFill>
          <a:ln>
            <a:solidFill>
              <a:srgbClr val="78B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13360" y="6008542"/>
            <a:ext cx="11887200" cy="673397"/>
            <a:chOff x="160020" y="6008541"/>
            <a:chExt cx="8915400" cy="67339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160020" y="6345239"/>
              <a:ext cx="89154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4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9812" y="6008541"/>
              <a:ext cx="812380" cy="6733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09E8E84-426E-40dd-AFC4-6F175D3DCCD1}">
                <a14:hiddenFill xmlns:a14="http://schemas.microsoft.com/office/drawing/2010/main" xmlns="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4963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anchor="b" anchorCtr="0"/>
          <a:lstStyle>
            <a:lvl1pPr algn="r"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Contact Number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Logo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Website Address</a:t>
            </a:r>
          </a:p>
        </p:txBody>
      </p:sp>
    </p:spTree>
    <p:extLst>
      <p:ext uri="{BB962C8B-B14F-4D97-AF65-F5344CB8AC3E}">
        <p14:creationId xmlns:p14="http://schemas.microsoft.com/office/powerpoint/2010/main" val="3914880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666" y="2237291"/>
            <a:ext cx="6888480" cy="2406592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666" y="4826044"/>
            <a:ext cx="6888480" cy="147186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0DA676-4335-4236-88BD-6D8440FB08EC}"/>
              </a:ext>
            </a:extLst>
          </p:cNvPr>
          <p:cNvSpPr/>
          <p:nvPr userDrawn="1"/>
        </p:nvSpPr>
        <p:spPr>
          <a:xfrm>
            <a:off x="8414327" y="0"/>
            <a:ext cx="3777673" cy="12838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CEF5BC-EA95-4643-91A5-E2CEEBBC28D9}"/>
              </a:ext>
            </a:extLst>
          </p:cNvPr>
          <p:cNvSpPr/>
          <p:nvPr userDrawn="1"/>
        </p:nvSpPr>
        <p:spPr>
          <a:xfrm>
            <a:off x="8414327" y="2798660"/>
            <a:ext cx="3777673" cy="12838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C16927-F072-4817-8B76-77E7788DB561}"/>
              </a:ext>
            </a:extLst>
          </p:cNvPr>
          <p:cNvSpPr/>
          <p:nvPr userDrawn="1"/>
        </p:nvSpPr>
        <p:spPr>
          <a:xfrm>
            <a:off x="8414324" y="4197990"/>
            <a:ext cx="3777673" cy="1283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FF9F81-7532-460D-9836-BA94B068E846}"/>
              </a:ext>
            </a:extLst>
          </p:cNvPr>
          <p:cNvSpPr/>
          <p:nvPr userDrawn="1"/>
        </p:nvSpPr>
        <p:spPr>
          <a:xfrm>
            <a:off x="8414326" y="5597320"/>
            <a:ext cx="3777673" cy="1260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EA582B-2E67-4D5B-82FE-2AC5FDA50AC9}"/>
              </a:ext>
            </a:extLst>
          </p:cNvPr>
          <p:cNvSpPr/>
          <p:nvPr userDrawn="1"/>
        </p:nvSpPr>
        <p:spPr>
          <a:xfrm>
            <a:off x="8414324" y="1399330"/>
            <a:ext cx="3777673" cy="1283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093070-DF19-4275-B504-6404ABE1A020}"/>
              </a:ext>
            </a:extLst>
          </p:cNvPr>
          <p:cNvSpPr/>
          <p:nvPr userDrawn="1"/>
        </p:nvSpPr>
        <p:spPr>
          <a:xfrm>
            <a:off x="4" y="0"/>
            <a:ext cx="683487" cy="12838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16A788-69EF-4397-A5F6-1EFE9257022B}"/>
              </a:ext>
            </a:extLst>
          </p:cNvPr>
          <p:cNvSpPr/>
          <p:nvPr userDrawn="1"/>
        </p:nvSpPr>
        <p:spPr>
          <a:xfrm>
            <a:off x="4" y="2798660"/>
            <a:ext cx="683487" cy="12838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351FC0-FA79-45B7-8D1A-D970ABDB531C}"/>
              </a:ext>
            </a:extLst>
          </p:cNvPr>
          <p:cNvSpPr/>
          <p:nvPr userDrawn="1"/>
        </p:nvSpPr>
        <p:spPr>
          <a:xfrm>
            <a:off x="1" y="4197990"/>
            <a:ext cx="683487" cy="1283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41F6BD-EF63-4BD0-B142-1AD5D527980C}"/>
              </a:ext>
            </a:extLst>
          </p:cNvPr>
          <p:cNvSpPr/>
          <p:nvPr userDrawn="1"/>
        </p:nvSpPr>
        <p:spPr>
          <a:xfrm>
            <a:off x="3" y="5597320"/>
            <a:ext cx="683487" cy="1260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2D6FC-276B-4EA2-994F-2F3E2C06FB1A}"/>
              </a:ext>
            </a:extLst>
          </p:cNvPr>
          <p:cNvSpPr/>
          <p:nvPr userDrawn="1"/>
        </p:nvSpPr>
        <p:spPr>
          <a:xfrm>
            <a:off x="1" y="1399330"/>
            <a:ext cx="683487" cy="1283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768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938" y="209678"/>
            <a:ext cx="10045861" cy="897132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7938" y="1429065"/>
            <a:ext cx="10045862" cy="4678768"/>
          </a:xfrm>
        </p:spPr>
        <p:txBody>
          <a:bodyPr>
            <a:normAutofit/>
          </a:bodyPr>
          <a:lstStyle>
            <a:lvl1pPr marL="228600" indent="-228600">
              <a:buClr>
                <a:srgbClr val="70AD47"/>
              </a:buClr>
              <a:buSzPct val="80000"/>
              <a:buFont typeface="Arial" panose="020B0604020202020204" pitchFamily="34" charset="0"/>
              <a:buChar char="■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31936" y="6534539"/>
            <a:ext cx="2721864" cy="263528"/>
          </a:xfrm>
        </p:spPr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BD68F6-C143-435C-ADDA-3E9A9BE1FE27}"/>
              </a:ext>
            </a:extLst>
          </p:cNvPr>
          <p:cNvSpPr/>
          <p:nvPr userDrawn="1"/>
        </p:nvSpPr>
        <p:spPr>
          <a:xfrm>
            <a:off x="9873673" y="6362032"/>
            <a:ext cx="2235200" cy="1385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20F735-4F93-4EDF-82FB-DBF2FE341319}"/>
              </a:ext>
            </a:extLst>
          </p:cNvPr>
          <p:cNvSpPr/>
          <p:nvPr userDrawn="1"/>
        </p:nvSpPr>
        <p:spPr>
          <a:xfrm>
            <a:off x="7426036" y="6359405"/>
            <a:ext cx="2235200" cy="1385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22DB31-68F6-472C-AF38-D201F2C179B8}"/>
              </a:ext>
            </a:extLst>
          </p:cNvPr>
          <p:cNvSpPr/>
          <p:nvPr userDrawn="1"/>
        </p:nvSpPr>
        <p:spPr>
          <a:xfrm>
            <a:off x="4978400" y="6363754"/>
            <a:ext cx="2235200" cy="138546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571E66-E922-4AE4-9743-504A28FF3F7A}"/>
              </a:ext>
            </a:extLst>
          </p:cNvPr>
          <p:cNvSpPr/>
          <p:nvPr userDrawn="1"/>
        </p:nvSpPr>
        <p:spPr>
          <a:xfrm>
            <a:off x="2530763" y="6363754"/>
            <a:ext cx="2235200" cy="138546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8C34AC-8232-4E95-A0EE-E05D95F44B2A}"/>
              </a:ext>
            </a:extLst>
          </p:cNvPr>
          <p:cNvSpPr/>
          <p:nvPr userDrawn="1"/>
        </p:nvSpPr>
        <p:spPr>
          <a:xfrm>
            <a:off x="83127" y="6363754"/>
            <a:ext cx="2235200" cy="13854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A6F355-0E96-47F0-911E-5B234EE0D4FA}"/>
              </a:ext>
            </a:extLst>
          </p:cNvPr>
          <p:cNvSpPr txBox="1"/>
          <p:nvPr userDrawn="1"/>
        </p:nvSpPr>
        <p:spPr>
          <a:xfrm>
            <a:off x="83127" y="6305567"/>
            <a:ext cx="2318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1000" b="1" dirty="0">
                <a:solidFill>
                  <a:prstClr val="white"/>
                </a:solidFill>
                <a:cs typeface="Times New Roman" panose="02020603050405020304" pitchFamily="18" charset="0"/>
              </a:rPr>
              <a:t>Ministry of Energy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665" y="257842"/>
            <a:ext cx="956642" cy="84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39500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476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052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207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25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511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435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272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236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81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40BF3-E349-4D2A-836F-9C582B83C46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719105" y="309928"/>
            <a:ext cx="10848000" cy="682625"/>
          </a:xfrm>
        </p:spPr>
        <p:txBody>
          <a:bodyPr anchor="ctr" anchorCtr="0">
            <a:norm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116000"/>
            <a:ext cx="12192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677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1978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4943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457200"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6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9" r:id="rId15"/>
    <p:sldLayoutId id="214748371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D9EAB36-ABA1-42B8-B02B-20B529691D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457200"/>
              <a:t>04/03/2022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0944C52-1A27-498B-AB1E-5C6CB84046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2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4.gif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3.png"/><Relationship Id="rId5" Type="http://schemas.openxmlformats.org/officeDocument/2006/relationships/image" Target="../media/image4.gif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png"/><Relationship Id="rId5" Type="http://schemas.openxmlformats.org/officeDocument/2006/relationships/hyperlink" Target="http://www.energy.gov.sl/projects-2/" TargetMode="External"/><Relationship Id="rId4" Type="http://schemas.openxmlformats.org/officeDocument/2006/relationships/hyperlink" Target="http://www.energy.gov.s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72" y="408747"/>
            <a:ext cx="6183454" cy="61834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ECA619-500A-4959-B1EF-506BBD145472}"/>
              </a:ext>
            </a:extLst>
          </p:cNvPr>
          <p:cNvSpPr/>
          <p:nvPr/>
        </p:nvSpPr>
        <p:spPr>
          <a:xfrm>
            <a:off x="8414327" y="0"/>
            <a:ext cx="3777673" cy="12838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70E3F1-1C94-4C08-9CC0-F081BE2965B9}"/>
              </a:ext>
            </a:extLst>
          </p:cNvPr>
          <p:cNvSpPr/>
          <p:nvPr/>
        </p:nvSpPr>
        <p:spPr>
          <a:xfrm>
            <a:off x="8414327" y="2798660"/>
            <a:ext cx="3777673" cy="12838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AF6BA3-7A76-4899-8CF9-EEE965D84B0E}"/>
              </a:ext>
            </a:extLst>
          </p:cNvPr>
          <p:cNvSpPr/>
          <p:nvPr/>
        </p:nvSpPr>
        <p:spPr>
          <a:xfrm>
            <a:off x="8414324" y="4197990"/>
            <a:ext cx="3777673" cy="1283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45F954-274A-4B2F-AC00-C1C87B3ECBF7}"/>
              </a:ext>
            </a:extLst>
          </p:cNvPr>
          <p:cNvSpPr/>
          <p:nvPr/>
        </p:nvSpPr>
        <p:spPr>
          <a:xfrm>
            <a:off x="8414326" y="5597320"/>
            <a:ext cx="3777673" cy="1260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8D686B-5C76-4C30-A150-591AE388B26F}"/>
              </a:ext>
            </a:extLst>
          </p:cNvPr>
          <p:cNvSpPr/>
          <p:nvPr/>
        </p:nvSpPr>
        <p:spPr>
          <a:xfrm>
            <a:off x="8414324" y="1399330"/>
            <a:ext cx="3777673" cy="1283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32712A-1C78-443A-AC4B-6E0781FF544F}"/>
              </a:ext>
            </a:extLst>
          </p:cNvPr>
          <p:cNvSpPr/>
          <p:nvPr/>
        </p:nvSpPr>
        <p:spPr>
          <a:xfrm>
            <a:off x="4" y="2798660"/>
            <a:ext cx="683487" cy="12838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E5DDF2-A2FE-4A1B-9BA7-E6AB7961982B}"/>
              </a:ext>
            </a:extLst>
          </p:cNvPr>
          <p:cNvSpPr/>
          <p:nvPr/>
        </p:nvSpPr>
        <p:spPr>
          <a:xfrm>
            <a:off x="1" y="4197990"/>
            <a:ext cx="683487" cy="1283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9BAB9C-2735-4C35-8E74-1D31BF6E9971}"/>
              </a:ext>
            </a:extLst>
          </p:cNvPr>
          <p:cNvSpPr/>
          <p:nvPr/>
        </p:nvSpPr>
        <p:spPr>
          <a:xfrm>
            <a:off x="3" y="5597320"/>
            <a:ext cx="683487" cy="1260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8D6E13-735B-4E12-B6F2-946F7998E9D7}"/>
              </a:ext>
            </a:extLst>
          </p:cNvPr>
          <p:cNvSpPr/>
          <p:nvPr/>
        </p:nvSpPr>
        <p:spPr>
          <a:xfrm>
            <a:off x="1" y="1399330"/>
            <a:ext cx="683487" cy="1283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1026" name="Picture 2" descr="Image result for sierra leone coat of arms">
            <a:extLst>
              <a:ext uri="{FF2B5EF4-FFF2-40B4-BE49-F238E27FC236}">
                <a16:creationId xmlns:a16="http://schemas.microsoft.com/office/drawing/2014/main" id="{3D9A4B45-7F3B-4427-829D-2157F66F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126" y="2619568"/>
            <a:ext cx="1730067" cy="164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CD7448E-D877-461B-8AA9-04F482A3C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576" y="2802864"/>
            <a:ext cx="7526657" cy="1283852"/>
          </a:xfrm>
          <a:solidFill>
            <a:srgbClr val="E7E6E6"/>
          </a:solidFill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ctr"/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Beyond COVID-19</a:t>
            </a:r>
            <a:br>
              <a:rPr lang="en-US" sz="4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</a:b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Access to Energy in Sierra Leone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2DC6FF8-D681-4F1E-BA21-D3B3FEDC42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577" y="4197988"/>
            <a:ext cx="7526657" cy="128385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Corbel" panose="020B05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sz="1400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algn="ctr"/>
            <a:r>
              <a:rPr lang="en-US" sz="1800" b="1" dirty="0">
                <a:latin typeface="Arial" panose="020B0604020202020204" pitchFamily="34" charset="0"/>
                <a:ea typeface="MS PGothic" panose="020B0600070205080204" pitchFamily="34" charset="-128"/>
              </a:rPr>
              <a:t>Ministry of Energy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June 2021</a:t>
            </a:r>
          </a:p>
        </p:txBody>
      </p:sp>
    </p:spTree>
    <p:extLst>
      <p:ext uri="{BB962C8B-B14F-4D97-AF65-F5344CB8AC3E}">
        <p14:creationId xmlns:p14="http://schemas.microsoft.com/office/powerpoint/2010/main" val="313202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3" descr=" 18"/>
          <p:cNvSpPr txBox="1">
            <a:spLocks/>
          </p:cNvSpPr>
          <p:nvPr/>
        </p:nvSpPr>
        <p:spPr>
          <a:xfrm>
            <a:off x="0" y="1215957"/>
            <a:ext cx="12050022" cy="48555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630238" indent="-28416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1800" i="1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7079759" y="2484684"/>
            <a:ext cx="4729485" cy="358687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029" sz="2800" cap="none" spc="0" dirty="0">
                <a:solidFill>
                  <a:sysClr val="window" lastClr="FFFFFF"/>
                </a:solidFill>
                <a:latin typeface="Corbel"/>
              </a:rPr>
              <a:t>	</a:t>
            </a:r>
            <a:endParaRPr lang="en-029" sz="4000" cap="none" spc="0" dirty="0">
              <a:solidFill>
                <a:sysClr val="window" lastClr="FFFFFF"/>
              </a:solidFill>
              <a:latin typeface="Corbel"/>
            </a:endParaRPr>
          </a:p>
          <a:p>
            <a:r>
              <a:rPr lang="en-029" sz="3200" cap="none" spc="0" dirty="0">
                <a:solidFill>
                  <a:prstClr val="white"/>
                </a:solidFill>
                <a:latin typeface="Corbel"/>
              </a:rPr>
              <a:t> </a:t>
            </a:r>
          </a:p>
          <a:p>
            <a:pPr algn="just">
              <a:lnSpc>
                <a:spcPct val="100000"/>
              </a:lnSpc>
            </a:pPr>
            <a:r>
              <a:rPr lang="en-029" sz="1800" cap="none" spc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deterioration of economic activity over the past two years, the COVID-19 pandemic has aggravated a pre-existing crisis in energy and food security.</a:t>
            </a:r>
          </a:p>
          <a:p>
            <a:pPr algn="just">
              <a:lnSpc>
                <a:spcPct val="100000"/>
              </a:lnSpc>
            </a:pPr>
            <a:endParaRPr lang="en-029" sz="1800" cap="none" spc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029" sz="1800" cap="none" spc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prices have risen substantially, and  income losses by households has eroded coping capacities, by limiting household budgets for food and energy.</a:t>
            </a:r>
          </a:p>
          <a:p>
            <a:pPr algn="just">
              <a:lnSpc>
                <a:spcPct val="100000"/>
              </a:lnSpc>
            </a:pPr>
            <a:endParaRPr lang="en-029" sz="1800" cap="none" spc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029" sz="1800" cap="none" spc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Energy projects have been delayed due to the impact on shipping, , consultant availability, financing  etc.</a:t>
            </a:r>
            <a:endParaRPr lang="en-029" sz="1800" cap="none" spc="0" dirty="0">
              <a:solidFill>
                <a:srgbClr val="3989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en-029" sz="3600" cap="none" spc="0" dirty="0">
              <a:solidFill>
                <a:sysClr val="window" lastClr="FFFFFF"/>
              </a:solidFill>
              <a:latin typeface="Corbel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5891514"/>
            <a:ext cx="12192000" cy="115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60293" y="0"/>
            <a:ext cx="11575" cy="695059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-119140" y="1386459"/>
            <a:ext cx="1231114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5" descr=" 6"/>
          <p:cNvSpPr txBox="1"/>
          <p:nvPr/>
        </p:nvSpPr>
        <p:spPr>
          <a:xfrm>
            <a:off x="4495950" y="282027"/>
            <a:ext cx="7313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COVID-19 Impact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r="8122"/>
          <a:stretch/>
        </p:blipFill>
        <p:spPr>
          <a:xfrm>
            <a:off x="830317" y="1474727"/>
            <a:ext cx="5563324" cy="3752851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6" y="186378"/>
            <a:ext cx="6365366" cy="65778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068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1497" y="1393191"/>
            <a:ext cx="8418494" cy="4678363"/>
          </a:xfrm>
        </p:spPr>
      </p:pic>
      <p:cxnSp>
        <p:nvCxnSpPr>
          <p:cNvPr id="5" name="Straight Connector 4"/>
          <p:cNvCxnSpPr/>
          <p:nvPr/>
        </p:nvCxnSpPr>
        <p:spPr>
          <a:xfrm flipV="1">
            <a:off x="-11181" y="5941776"/>
            <a:ext cx="12192000" cy="115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71686" y="925742"/>
            <a:ext cx="182" cy="602485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-119140" y="1275146"/>
            <a:ext cx="12311140" cy="3279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5" descr=" 6"/>
          <p:cNvSpPr txBox="1"/>
          <p:nvPr/>
        </p:nvSpPr>
        <p:spPr>
          <a:xfrm>
            <a:off x="5094822" y="296411"/>
            <a:ext cx="7313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Population and Electricity Access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2071686" y="0"/>
            <a:ext cx="0" cy="3606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655262" y="460272"/>
            <a:ext cx="5604307" cy="5279026"/>
            <a:chOff x="6093516" y="630839"/>
            <a:chExt cx="5604307" cy="5279026"/>
          </a:xfrm>
        </p:grpSpPr>
        <p:sp>
          <p:nvSpPr>
            <p:cNvPr id="58" name="Oval 57"/>
            <p:cNvSpPr/>
            <p:nvPr/>
          </p:nvSpPr>
          <p:spPr>
            <a:xfrm>
              <a:off x="9339072" y="104077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/>
            <p:cNvSpPr/>
            <p:nvPr/>
          </p:nvSpPr>
          <p:spPr>
            <a:xfrm>
              <a:off x="10229088" y="206244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/>
            <p:cNvSpPr/>
            <p:nvPr/>
          </p:nvSpPr>
          <p:spPr>
            <a:xfrm>
              <a:off x="9942576" y="129154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/>
            <p:cNvSpPr/>
            <p:nvPr/>
          </p:nvSpPr>
          <p:spPr>
            <a:xfrm>
              <a:off x="9753600" y="630839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/>
            <p:cNvSpPr/>
            <p:nvPr/>
          </p:nvSpPr>
          <p:spPr>
            <a:xfrm>
              <a:off x="9595104" y="908088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/>
            <p:cNvSpPr/>
            <p:nvPr/>
          </p:nvSpPr>
          <p:spPr>
            <a:xfrm>
              <a:off x="10535011" y="258416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/>
            <p:cNvSpPr/>
            <p:nvPr/>
          </p:nvSpPr>
          <p:spPr>
            <a:xfrm>
              <a:off x="7310227" y="155315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/>
            <p:cNvSpPr/>
            <p:nvPr/>
          </p:nvSpPr>
          <p:spPr>
            <a:xfrm>
              <a:off x="8227116" y="1798375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/>
            <p:cNvSpPr/>
            <p:nvPr/>
          </p:nvSpPr>
          <p:spPr>
            <a:xfrm>
              <a:off x="8096121" y="96295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/>
            <p:cNvSpPr/>
            <p:nvPr/>
          </p:nvSpPr>
          <p:spPr>
            <a:xfrm>
              <a:off x="8311525" y="1189719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/>
            <p:cNvSpPr/>
            <p:nvPr/>
          </p:nvSpPr>
          <p:spPr>
            <a:xfrm>
              <a:off x="7541875" y="1498293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/>
            <p:cNvSpPr/>
            <p:nvPr/>
          </p:nvSpPr>
          <p:spPr>
            <a:xfrm>
              <a:off x="8379516" y="1950775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/>
            <p:cNvSpPr/>
            <p:nvPr/>
          </p:nvSpPr>
          <p:spPr>
            <a:xfrm>
              <a:off x="7931529" y="2208801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/>
            <p:cNvSpPr/>
            <p:nvPr/>
          </p:nvSpPr>
          <p:spPr>
            <a:xfrm>
              <a:off x="6739692" y="1950775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/>
            <p:cNvSpPr/>
            <p:nvPr/>
          </p:nvSpPr>
          <p:spPr>
            <a:xfrm>
              <a:off x="6429379" y="2481756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 72"/>
            <p:cNvSpPr/>
            <p:nvPr/>
          </p:nvSpPr>
          <p:spPr>
            <a:xfrm>
              <a:off x="7398377" y="2172170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/>
            <p:cNvSpPr/>
            <p:nvPr/>
          </p:nvSpPr>
          <p:spPr>
            <a:xfrm>
              <a:off x="7173634" y="2123401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/>
            <p:cNvSpPr/>
            <p:nvPr/>
          </p:nvSpPr>
          <p:spPr>
            <a:xfrm>
              <a:off x="6695250" y="2539326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 75"/>
            <p:cNvSpPr/>
            <p:nvPr/>
          </p:nvSpPr>
          <p:spPr>
            <a:xfrm>
              <a:off x="6093516" y="3049174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 76"/>
            <p:cNvSpPr/>
            <p:nvPr/>
          </p:nvSpPr>
          <p:spPr>
            <a:xfrm>
              <a:off x="7388238" y="2815640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/>
            <p:cNvSpPr/>
            <p:nvPr/>
          </p:nvSpPr>
          <p:spPr>
            <a:xfrm>
              <a:off x="6388724" y="304167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Oval 78"/>
            <p:cNvSpPr/>
            <p:nvPr/>
          </p:nvSpPr>
          <p:spPr>
            <a:xfrm>
              <a:off x="7598550" y="2627430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/>
            <p:cNvSpPr/>
            <p:nvPr/>
          </p:nvSpPr>
          <p:spPr>
            <a:xfrm>
              <a:off x="8562958" y="2915170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/>
            <p:cNvSpPr/>
            <p:nvPr/>
          </p:nvSpPr>
          <p:spPr>
            <a:xfrm>
              <a:off x="8181018" y="304167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/>
            <p:cNvSpPr/>
            <p:nvPr/>
          </p:nvSpPr>
          <p:spPr>
            <a:xfrm>
              <a:off x="7801029" y="3055325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/>
            <p:cNvSpPr/>
            <p:nvPr/>
          </p:nvSpPr>
          <p:spPr>
            <a:xfrm>
              <a:off x="8321604" y="3236288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 83"/>
            <p:cNvSpPr/>
            <p:nvPr/>
          </p:nvSpPr>
          <p:spPr>
            <a:xfrm>
              <a:off x="7220480" y="4005071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/>
            <p:cNvSpPr/>
            <p:nvPr/>
          </p:nvSpPr>
          <p:spPr>
            <a:xfrm>
              <a:off x="6748192" y="4667313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/>
            <p:cNvSpPr/>
            <p:nvPr/>
          </p:nvSpPr>
          <p:spPr>
            <a:xfrm>
              <a:off x="7369265" y="485318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/>
            <p:cNvSpPr/>
            <p:nvPr/>
          </p:nvSpPr>
          <p:spPr>
            <a:xfrm>
              <a:off x="7556721" y="418297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 87"/>
            <p:cNvSpPr/>
            <p:nvPr/>
          </p:nvSpPr>
          <p:spPr>
            <a:xfrm>
              <a:off x="7653414" y="4604684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 88"/>
            <p:cNvSpPr/>
            <p:nvPr/>
          </p:nvSpPr>
          <p:spPr>
            <a:xfrm>
              <a:off x="7773412" y="4494956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/>
            <p:cNvSpPr/>
            <p:nvPr/>
          </p:nvSpPr>
          <p:spPr>
            <a:xfrm>
              <a:off x="8150985" y="4284969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 90"/>
            <p:cNvSpPr/>
            <p:nvPr/>
          </p:nvSpPr>
          <p:spPr>
            <a:xfrm>
              <a:off x="8562067" y="4339833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/>
            <p:cNvSpPr/>
            <p:nvPr/>
          </p:nvSpPr>
          <p:spPr>
            <a:xfrm>
              <a:off x="8832846" y="4230105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/>
            <p:cNvSpPr/>
            <p:nvPr/>
          </p:nvSpPr>
          <p:spPr>
            <a:xfrm>
              <a:off x="8785837" y="4005071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 93"/>
            <p:cNvSpPr/>
            <p:nvPr/>
          </p:nvSpPr>
          <p:spPr>
            <a:xfrm>
              <a:off x="8878781" y="4757731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Oval 94"/>
            <p:cNvSpPr/>
            <p:nvPr/>
          </p:nvSpPr>
          <p:spPr>
            <a:xfrm>
              <a:off x="8447099" y="5026649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/>
            <p:cNvSpPr/>
            <p:nvPr/>
          </p:nvSpPr>
          <p:spPr>
            <a:xfrm>
              <a:off x="8556827" y="5481704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/>
            <p:cNvSpPr/>
            <p:nvPr/>
          </p:nvSpPr>
          <p:spPr>
            <a:xfrm>
              <a:off x="8828274" y="572692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/>
            <p:cNvSpPr/>
            <p:nvPr/>
          </p:nvSpPr>
          <p:spPr>
            <a:xfrm>
              <a:off x="9370185" y="5504169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/>
          </p:nvSpPr>
          <p:spPr>
            <a:xfrm>
              <a:off x="9525000" y="554652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/>
            <p:cNvSpPr/>
            <p:nvPr/>
          </p:nvSpPr>
          <p:spPr>
            <a:xfrm>
              <a:off x="10144685" y="4604684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/>
            <p:cNvSpPr/>
            <p:nvPr/>
          </p:nvSpPr>
          <p:spPr>
            <a:xfrm>
              <a:off x="8256838" y="580013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/>
          </p:nvSpPr>
          <p:spPr>
            <a:xfrm>
              <a:off x="11089747" y="3969966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Oval 102"/>
            <p:cNvSpPr/>
            <p:nvPr/>
          </p:nvSpPr>
          <p:spPr>
            <a:xfrm>
              <a:off x="11054764" y="3742609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Oval 103"/>
            <p:cNvSpPr/>
            <p:nvPr/>
          </p:nvSpPr>
          <p:spPr>
            <a:xfrm>
              <a:off x="10841805" y="3010031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/>
            <p:cNvSpPr/>
            <p:nvPr/>
          </p:nvSpPr>
          <p:spPr>
            <a:xfrm>
              <a:off x="11144611" y="319376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Oval 105"/>
            <p:cNvSpPr/>
            <p:nvPr/>
          </p:nvSpPr>
          <p:spPr>
            <a:xfrm>
              <a:off x="11339683" y="320375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Oval 106"/>
            <p:cNvSpPr/>
            <p:nvPr/>
          </p:nvSpPr>
          <p:spPr>
            <a:xfrm>
              <a:off x="11588095" y="3248252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/>
            <p:cNvSpPr/>
            <p:nvPr/>
          </p:nvSpPr>
          <p:spPr>
            <a:xfrm>
              <a:off x="10687411" y="2736567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/>
            <p:cNvSpPr/>
            <p:nvPr/>
          </p:nvSpPr>
          <p:spPr>
            <a:xfrm>
              <a:off x="11339752" y="3831109"/>
              <a:ext cx="109728" cy="109728"/>
            </a:xfrm>
            <a:prstGeom prst="ellipse">
              <a:avLst/>
            </a:prstGeom>
            <a:solidFill>
              <a:srgbClr val="2C551D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0" name="Titel 3" descr=" 18"/>
          <p:cNvSpPr txBox="1">
            <a:spLocks/>
          </p:cNvSpPr>
          <p:nvPr/>
        </p:nvSpPr>
        <p:spPr>
          <a:xfrm>
            <a:off x="6830034" y="1387047"/>
            <a:ext cx="5219988" cy="468450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630238" indent="-28416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1800" i="1" dirty="0">
              <a:solidFill>
                <a:schemeClr val="bg1"/>
              </a:solidFill>
            </a:endParaRPr>
          </a:p>
        </p:txBody>
      </p:sp>
      <p:graphicFrame>
        <p:nvGraphicFramePr>
          <p:cNvPr id="111" name="Chart 1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825616"/>
              </p:ext>
            </p:extLst>
          </p:nvPr>
        </p:nvGraphicFramePr>
        <p:xfrm>
          <a:off x="6531859" y="1061817"/>
          <a:ext cx="4681411" cy="2495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2" name="Chart 1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320649"/>
              </p:ext>
            </p:extLst>
          </p:nvPr>
        </p:nvGraphicFramePr>
        <p:xfrm>
          <a:off x="9023345" y="2762664"/>
          <a:ext cx="3462547" cy="192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3" name="Chart 1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802536"/>
              </p:ext>
            </p:extLst>
          </p:nvPr>
        </p:nvGraphicFramePr>
        <p:xfrm>
          <a:off x="7227659" y="4270276"/>
          <a:ext cx="2533732" cy="1605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14" name="Straight Connector 113"/>
          <p:cNvCxnSpPr/>
          <p:nvPr/>
        </p:nvCxnSpPr>
        <p:spPr>
          <a:xfrm flipV="1">
            <a:off x="141219" y="6094176"/>
            <a:ext cx="12192000" cy="115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V="1">
            <a:off x="293619" y="6246576"/>
            <a:ext cx="12192000" cy="115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-2537963" y="1474062"/>
            <a:ext cx="9367997" cy="889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63698" y="0"/>
            <a:ext cx="6881243" cy="7080191"/>
            <a:chOff x="81497" y="0"/>
            <a:chExt cx="6881243" cy="7080191"/>
          </a:xfrm>
        </p:grpSpPr>
        <p:pic>
          <p:nvPicPr>
            <p:cNvPr id="117" name="Grafik 4" descr="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497" y="0"/>
              <a:ext cx="6881243" cy="7080191"/>
            </a:xfrm>
            <a:prstGeom prst="rect">
              <a:avLst/>
            </a:prstGeom>
            <a:ln>
              <a:noFill/>
            </a:ln>
          </p:spPr>
        </p:pic>
        <p:sp>
          <p:nvSpPr>
            <p:cNvPr id="118" name="Oval 117"/>
            <p:cNvSpPr/>
            <p:nvPr/>
          </p:nvSpPr>
          <p:spPr>
            <a:xfrm>
              <a:off x="557985" y="3617582"/>
              <a:ext cx="372857" cy="37285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/>
            <p:cNvSpPr/>
            <p:nvPr/>
          </p:nvSpPr>
          <p:spPr>
            <a:xfrm>
              <a:off x="3583031" y="4556929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/>
            <p:cNvSpPr/>
            <p:nvPr/>
          </p:nvSpPr>
          <p:spPr>
            <a:xfrm>
              <a:off x="4763166" y="4771251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Oval 120"/>
            <p:cNvSpPr/>
            <p:nvPr/>
          </p:nvSpPr>
          <p:spPr>
            <a:xfrm>
              <a:off x="2949600" y="2548386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Oval 121"/>
            <p:cNvSpPr/>
            <p:nvPr/>
          </p:nvSpPr>
          <p:spPr>
            <a:xfrm>
              <a:off x="5307704" y="3080998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Oval 122"/>
            <p:cNvSpPr/>
            <p:nvPr/>
          </p:nvSpPr>
          <p:spPr>
            <a:xfrm>
              <a:off x="5238737" y="118128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Oval 123"/>
            <p:cNvSpPr/>
            <p:nvPr/>
          </p:nvSpPr>
          <p:spPr>
            <a:xfrm>
              <a:off x="1611012" y="3522269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Oval 124"/>
            <p:cNvSpPr/>
            <p:nvPr/>
          </p:nvSpPr>
          <p:spPr>
            <a:xfrm>
              <a:off x="1460425" y="192014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/>
            <p:cNvSpPr/>
            <p:nvPr/>
          </p:nvSpPr>
          <p:spPr>
            <a:xfrm>
              <a:off x="6451529" y="3727029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Oval 126"/>
            <p:cNvSpPr/>
            <p:nvPr/>
          </p:nvSpPr>
          <p:spPr>
            <a:xfrm>
              <a:off x="2317433" y="3924541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Oval 127"/>
            <p:cNvSpPr/>
            <p:nvPr/>
          </p:nvSpPr>
          <p:spPr>
            <a:xfrm>
              <a:off x="2667309" y="1092266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Oval 128"/>
            <p:cNvSpPr/>
            <p:nvPr/>
          </p:nvSpPr>
          <p:spPr>
            <a:xfrm>
              <a:off x="3980999" y="103513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Oval 129"/>
            <p:cNvSpPr/>
            <p:nvPr/>
          </p:nvSpPr>
          <p:spPr>
            <a:xfrm>
              <a:off x="1843784" y="5371437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Oval 130"/>
            <p:cNvSpPr/>
            <p:nvPr/>
          </p:nvSpPr>
          <p:spPr>
            <a:xfrm>
              <a:off x="3676501" y="589481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Oval 131"/>
            <p:cNvSpPr/>
            <p:nvPr/>
          </p:nvSpPr>
          <p:spPr>
            <a:xfrm>
              <a:off x="3188276" y="2867765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723478" y="190511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Kambia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290998" y="234548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Makeni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824694" y="3407568"/>
              <a:ext cx="791557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Port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Loko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943566" y="3219243"/>
              <a:ext cx="1173189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Magbruaka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4925694" y="2828895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Koidu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534589" y="431139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06409" y="3879705"/>
              <a:ext cx="914514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Moyamba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5019198" y="4780603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Kenema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3371156" y="562394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Pujehun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626978" y="3909908"/>
              <a:ext cx="915992" cy="257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Kailahun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2057466" y="5371437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Bonthe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3721797" y="1170139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Kabala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408107" y="785307"/>
              <a:ext cx="963049" cy="2347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Kamakwie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4699264" y="1374704"/>
              <a:ext cx="863811" cy="2550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Bendugu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graphicFrame>
          <p:nvGraphicFramePr>
            <p:cNvPr id="147" name="Chart 14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49819696"/>
                </p:ext>
              </p:extLst>
            </p:nvPr>
          </p:nvGraphicFramePr>
          <p:xfrm>
            <a:off x="1577589" y="108119"/>
            <a:ext cx="4376643" cy="24958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48" name="TextBox 147"/>
            <p:cNvSpPr txBox="1"/>
            <p:nvPr/>
          </p:nvSpPr>
          <p:spPr>
            <a:xfrm>
              <a:off x="557985" y="3289544"/>
              <a:ext cx="902440" cy="276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Freetown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5174052" y="6119934"/>
            <a:ext cx="1820026" cy="461665"/>
            <a:chOff x="5255354" y="6025618"/>
            <a:chExt cx="1820026" cy="461665"/>
          </a:xfrm>
        </p:grpSpPr>
        <p:sp>
          <p:nvSpPr>
            <p:cNvPr id="151" name="TextBox 150"/>
            <p:cNvSpPr txBox="1"/>
            <p:nvPr/>
          </p:nvSpPr>
          <p:spPr>
            <a:xfrm>
              <a:off x="5311355" y="6025618"/>
              <a:ext cx="176402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</a:rPr>
                <a:t>Town without Electricity</a:t>
              </a:r>
            </a:p>
            <a:p>
              <a:r>
                <a:rPr lang="en-US" sz="1200" b="1" dirty="0">
                  <a:solidFill>
                    <a:srgbClr val="0070C0"/>
                  </a:solidFill>
                </a:rPr>
                <a:t>Town with Electricity</a:t>
              </a:r>
              <a:endParaRPr lang="en-GB" sz="1200" b="1" dirty="0">
                <a:solidFill>
                  <a:srgbClr val="0070C0"/>
                </a:solidFill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5257513" y="6117989"/>
              <a:ext cx="91440" cy="914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Oval 152"/>
            <p:cNvSpPr/>
            <p:nvPr/>
          </p:nvSpPr>
          <p:spPr>
            <a:xfrm>
              <a:off x="5255354" y="6301800"/>
              <a:ext cx="91440" cy="9144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31936" y="6534539"/>
            <a:ext cx="2721864" cy="263528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428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2" grpId="0">
        <p:bldAsOne/>
      </p:bldGraphic>
      <p:bldGraphic spid="11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3" y="345976"/>
            <a:ext cx="6784848" cy="5864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6" name="Text Box 2"/>
          <p:cNvSpPr txBox="1"/>
          <p:nvPr/>
        </p:nvSpPr>
        <p:spPr>
          <a:xfrm>
            <a:off x="6419963" y="904560"/>
            <a:ext cx="5313679" cy="4924739"/>
          </a:xfrm>
          <a:prstGeom prst="rect">
            <a:avLst/>
          </a:prstGeom>
          <a:solidFill>
            <a:schemeClr val="lt1">
              <a:alpha val="87000"/>
            </a:schemeClr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algn="just" defTabSz="457200"/>
            <a:endParaRPr lang="en-029" sz="20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" algn="just" defTabSz="457200"/>
            <a:endParaRPr lang="en-US" sz="3200" b="1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14300" algn="r" defTabSz="457200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On-Going and Planned Solutions to Sector Challenges</a:t>
            </a:r>
          </a:p>
          <a:p>
            <a:pPr marL="114300" algn="r" defTabSz="457200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– 2025</a:t>
            </a:r>
          </a:p>
          <a:p>
            <a:pPr marL="400050" indent="-285750" algn="r" defTabSz="45720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00050" indent="-285750" algn="r" defTabSz="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Sector and Institutional Reform</a:t>
            </a:r>
          </a:p>
          <a:p>
            <a:pPr marL="400050" indent="-285750" algn="r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Generation Projects</a:t>
            </a:r>
          </a:p>
          <a:p>
            <a:pPr marL="400050" indent="-285750" algn="r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Transmission and Distribution Projects</a:t>
            </a:r>
          </a:p>
          <a:p>
            <a:pPr indent="404813" algn="r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Rural/Renewable Energy Projects</a:t>
            </a:r>
            <a:b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GB" dirty="0">
              <a:solidFill>
                <a:schemeClr val="tx1"/>
              </a:solidFill>
            </a:endParaRPr>
          </a:p>
          <a:p>
            <a:pPr marL="400050" indent="-285750" algn="r" defTabSz="457200">
              <a:buFont typeface="Arial" panose="020B0604020202020204" pitchFamily="34" charset="0"/>
              <a:buChar char="•"/>
            </a:pPr>
            <a:endParaRPr lang="en-029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285750" defTabSz="457200">
              <a:lnSpc>
                <a:spcPct val="150000"/>
              </a:lnSpc>
              <a:buFont typeface="Wingdings"/>
              <a:buChar char="l"/>
            </a:pPr>
            <a:endParaRPr lang="en-029" b="1" dirty="0">
              <a:solidFill>
                <a:prstClr val="white">
                  <a:lumMod val="50000"/>
                </a:prst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defTabSz="457200">
              <a:lnSpc>
                <a:spcPct val="107000"/>
              </a:lnSpc>
              <a:spcAft>
                <a:spcPts val="800"/>
              </a:spcAft>
            </a:pPr>
            <a:r>
              <a:rPr lang="en-029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125739" y="252580"/>
            <a:ext cx="34208" cy="5914846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2231284" y="252580"/>
            <a:ext cx="34208" cy="210312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18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3" y="345976"/>
            <a:ext cx="6784848" cy="5864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25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125739" y="252580"/>
            <a:ext cx="34208" cy="5914846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2231284" y="252580"/>
            <a:ext cx="34208" cy="210312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493"/>
              </p:ext>
            </p:extLst>
          </p:nvPr>
        </p:nvGraphicFramePr>
        <p:xfrm>
          <a:off x="4399280" y="1200206"/>
          <a:ext cx="7305040" cy="4699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2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3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029" b="1" dirty="0"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11175" marR="0" lvl="1" indent="-395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Private sector intervention in  EDSA</a:t>
                      </a:r>
                    </a:p>
                    <a:p>
                      <a:pPr marL="457200" lvl="2" indent="-342900">
                        <a:buFont typeface="+mj-lt"/>
                        <a:buNone/>
                      </a:pPr>
                      <a:endParaRPr lang="en-029" sz="1600" dirty="0">
                        <a:solidFill>
                          <a:srgbClr val="000000"/>
                        </a:solidFill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029" sz="1200" dirty="0"/>
                        <a:t> A Hybrid of Private sector capital, Development partner interventions and GoSL will provide the required output of affordable and sustainable energy to all Sierra Leoneans through</a:t>
                      </a:r>
                      <a:r>
                        <a:rPr lang="en-029" sz="1200" baseline="0" dirty="0"/>
                        <a:t> a Least-Cost Energy Plan</a:t>
                      </a:r>
                      <a:r>
                        <a:rPr lang="en-029" sz="1200" dirty="0"/>
                        <a:t>.</a:t>
                      </a:r>
                    </a:p>
                    <a:p>
                      <a:endParaRPr lang="en-029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Transformation of EGTC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Full focus on Transmission and Dispatch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Management.</a:t>
                      </a:r>
                      <a:r>
                        <a:rPr lang="en-US" sz="1200" baseline="0" dirty="0"/>
                        <a:t> </a:t>
                      </a:r>
                    </a:p>
                    <a:p>
                      <a:r>
                        <a:rPr lang="en-US" sz="1200" baseline="0" dirty="0"/>
                        <a:t>Consider leasing out all Generation assets to a private entity.  </a:t>
                      </a:r>
                    </a:p>
                    <a:p>
                      <a:r>
                        <a:rPr lang="en-US" sz="1200" baseline="0" dirty="0"/>
                        <a:t>Provide standby security power  to the Freetown Network.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Establish a full Collection Account,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Work is ongoing. Required as part of the sustainability of the Sector.</a:t>
                      </a:r>
                      <a:r>
                        <a:rPr kumimoji="0" lang="en-029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Will increase accountability and transparency.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National Electrification (Energy)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029" sz="1200" dirty="0"/>
                        <a:t>A National Electrification and Clean Cooking Strategy (NES) for increased  access based on strong analytical works &amp;</a:t>
                      </a:r>
                      <a:r>
                        <a:rPr lang="en-029" sz="1200" baseline="0" dirty="0"/>
                        <a:t> </a:t>
                      </a:r>
                      <a:r>
                        <a:rPr lang="en-029" sz="1200" dirty="0"/>
                        <a:t>mobilization of grant and/or concessional financing for implementation though donor coordination .  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458787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Establish a Rural Energy Directorate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oversee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 expansion in all provincial HQ.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towns and 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rural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areas: promotion of productive use, 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 electrification of schools and Community Health Clinics</a:t>
                      </a:r>
                    </a:p>
                    <a:p>
                      <a:pPr marL="0" algn="l" defTabSz="914400" rtl="0" eaLnBrk="1" latinLnBrk="0" hangingPunct="1"/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Continue to improve on commercial, regulatory and institutional arrangements to facilitate sustainable off-grid access, and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d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evelop financing alternatives to encourage private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investment.</a:t>
                      </a:r>
                      <a:endParaRPr lang="en-029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511175" marR="0" lvl="1" indent="-395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Set up a Renewable Energy Fund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 proposed instrument for private,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Donor Partner and government funds to be used for project development grants and tariff support.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1125415" y="707713"/>
            <a:ext cx="10653618" cy="471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3200" dirty="0">
                <a:solidFill>
                  <a:schemeClr val="tx1"/>
                </a:solidFill>
              </a:rPr>
              <a:t>Sector and Institutional Reform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Project Summary and Status</a:t>
            </a:r>
            <a:br>
              <a:rPr lang="en-029" sz="1800" dirty="0">
                <a:solidFill>
                  <a:schemeClr val="tx1"/>
                </a:solidFill>
                <a:ea typeface="Calibri" panose="020F0502020204030204" pitchFamily="34" charset="0"/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3" y="345976"/>
            <a:ext cx="6784848" cy="5864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23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125739" y="252580"/>
            <a:ext cx="34208" cy="5914846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2231284" y="252580"/>
            <a:ext cx="34208" cy="210312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913009"/>
              </p:ext>
            </p:extLst>
          </p:nvPr>
        </p:nvGraphicFramePr>
        <p:xfrm>
          <a:off x="6002022" y="1200206"/>
          <a:ext cx="5702298" cy="46035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01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029" b="1" dirty="0"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31">
                <a:tc gridSpan="2">
                  <a:txBody>
                    <a:bodyPr/>
                    <a:lstStyle/>
                    <a:p>
                      <a:pPr marL="511175" marR="0" lvl="1" indent="-395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Selected communities in 194 chiefdoms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 marL="798513" marR="0" lvl="3" indent="-2254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Rural Renewable Energy Project –97 Sites</a:t>
                      </a:r>
                    </a:p>
                    <a:p>
                      <a:pPr marL="573088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en-029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798513" marR="0" lvl="3" indent="-2254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USTDA –</a:t>
                      </a:r>
                      <a:r>
                        <a:rPr kumimoji="0" lang="en-029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Windgen</a:t>
                      </a: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feasibility will select 45 towns for new Mini Grids. </a:t>
                      </a:r>
                      <a:endParaRPr kumimoji="0" lang="en-029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798513" marR="0" lvl="3" indent="-2254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Winch Energy – Feasibility study for additional 6 Locations.</a:t>
                      </a:r>
                      <a:endParaRPr kumimoji="0" lang="en-029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798513" marR="0" lvl="3" indent="-2254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Powerleone</a:t>
                      </a: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- Feasibility study for additional 40 Locations.</a:t>
                      </a:r>
                    </a:p>
                    <a:p>
                      <a:pPr marL="457200" lvl="2" indent="-342900">
                        <a:buFont typeface="+mj-lt"/>
                        <a:buNone/>
                      </a:pPr>
                      <a:endParaRPr lang="en-029" sz="900" dirty="0">
                        <a:solidFill>
                          <a:srgbClr val="000000"/>
                        </a:solidFill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Phase</a:t>
                      </a:r>
                      <a:r>
                        <a:rPr lang="en-US" sz="1200" baseline="0" dirty="0"/>
                        <a:t> 1 completed with 54 Sites.  Phase 2 in progress. Completion December 2021.</a:t>
                      </a:r>
                    </a:p>
                    <a:p>
                      <a:endParaRPr lang="en-US" sz="600" dirty="0"/>
                    </a:p>
                    <a:p>
                      <a:r>
                        <a:rPr lang="en-US" sz="1200" dirty="0"/>
                        <a:t>Work is ongoing.  Expected completion</a:t>
                      </a:r>
                      <a:r>
                        <a:rPr lang="en-US" sz="1200" baseline="0" dirty="0"/>
                        <a:t> for report is September 2021</a:t>
                      </a:r>
                    </a:p>
                    <a:p>
                      <a:r>
                        <a:rPr lang="en-US" sz="1200" baseline="0" dirty="0"/>
                        <a:t>Work on-going.  Expected completion in March of 2022.</a:t>
                      </a:r>
                      <a:endParaRPr lang="en-US" sz="1000" baseline="0" dirty="0"/>
                    </a:p>
                    <a:p>
                      <a:endParaRPr lang="en-US" sz="500" baseline="0" dirty="0"/>
                    </a:p>
                    <a:p>
                      <a:endParaRPr lang="en-US" sz="1200" baseline="0" dirty="0"/>
                    </a:p>
                    <a:p>
                      <a:r>
                        <a:rPr lang="en-US" sz="1200" baseline="0" dirty="0"/>
                        <a:t>Negotiations on PPA underway. Expected financing and commencement in 2022.</a:t>
                      </a:r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233">
                <a:tc gridSpan="2">
                  <a:txBody>
                    <a:bodyPr/>
                    <a:lstStyle/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WAPP / CLSG line Rural Electrification Component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 gridSpan="2">
                  <a:txBody>
                    <a:bodyPr/>
                    <a:lstStyle/>
                    <a:p>
                      <a:pPr marL="568325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029" sz="1400" dirty="0"/>
                        <a:t>Will connect 44 new towns/ villages, serving approximately 30,000 Households or 240,000 people. Installations complete in 25% of the selected towns.</a:t>
                      </a:r>
                      <a:endParaRPr lang="en-GB" sz="1400" dirty="0"/>
                    </a:p>
                    <a:p>
                      <a:pPr marL="568325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endParaRPr lang="en-029" sz="14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1125415" y="707713"/>
            <a:ext cx="10653618" cy="471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3200" dirty="0">
                <a:solidFill>
                  <a:schemeClr val="tx1"/>
                </a:solidFill>
              </a:rPr>
              <a:t>Rural/Renewable Energy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Project Summary and Status</a:t>
            </a:r>
            <a:br>
              <a:rPr lang="en-029" sz="1800" dirty="0">
                <a:solidFill>
                  <a:schemeClr val="tx1"/>
                </a:solidFill>
                <a:ea typeface="Calibri" panose="020F0502020204030204" pitchFamily="34" charset="0"/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370" y="86810"/>
            <a:ext cx="6881243" cy="7080191"/>
            <a:chOff x="59126" y="86810"/>
            <a:chExt cx="6881243" cy="7080191"/>
          </a:xfrm>
        </p:grpSpPr>
        <p:grpSp>
          <p:nvGrpSpPr>
            <p:cNvPr id="10" name="Group 9"/>
            <p:cNvGrpSpPr/>
            <p:nvPr/>
          </p:nvGrpSpPr>
          <p:grpSpPr>
            <a:xfrm>
              <a:off x="59126" y="86810"/>
              <a:ext cx="6881243" cy="7080191"/>
              <a:chOff x="5670462" y="0"/>
              <a:chExt cx="6881243" cy="7080191"/>
            </a:xfrm>
          </p:grpSpPr>
          <p:graphicFrame>
            <p:nvGraphicFramePr>
              <p:cNvPr id="66" name="Chart 6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61245233"/>
                  </p:ext>
                </p:extLst>
              </p:nvPr>
            </p:nvGraphicFramePr>
            <p:xfrm>
              <a:off x="7166554" y="108119"/>
              <a:ext cx="4376643" cy="249584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pic>
            <p:nvPicPr>
              <p:cNvPr id="67" name="Grafik 4" descr="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70462" y="0"/>
                <a:ext cx="6881243" cy="708019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8" name="Oval 67"/>
              <p:cNvSpPr/>
              <p:nvPr/>
            </p:nvSpPr>
            <p:spPr>
              <a:xfrm>
                <a:off x="6146950" y="3617582"/>
                <a:ext cx="372857" cy="372857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9171996" y="4556929"/>
                <a:ext cx="182880" cy="18288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10352131" y="4771251"/>
                <a:ext cx="182880" cy="18288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8538565" y="2548386"/>
                <a:ext cx="182880" cy="18288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10896669" y="3080998"/>
                <a:ext cx="182880" cy="18288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10827702" y="1181282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7199977" y="3522269"/>
                <a:ext cx="182880" cy="18288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7049390" y="1920148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12040494" y="3727029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7906398" y="3924541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256274" y="1092266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9569964" y="1035132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432749" y="5371437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9265466" y="5894818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8777241" y="2867765"/>
                <a:ext cx="182880" cy="18288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7312443" y="1905114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Kambia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7879963" y="2345484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Makeni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7413659" y="3407568"/>
                <a:ext cx="910408" cy="1309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Port </a:t>
                </a:r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Loko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8532531" y="3219243"/>
                <a:ext cx="1173189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Magbruaka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10514659" y="2828895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Koidu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9123554" y="4311390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Bo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8008004" y="3772325"/>
                <a:ext cx="914514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Moyamba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10608163" y="4780603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Kenema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960121" y="5623940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Pujehun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1284937" y="3909909"/>
                <a:ext cx="846997" cy="1044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Kailahun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7646431" y="5371437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Bonthe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9310762" y="1170139"/>
                <a:ext cx="701283" cy="210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Kabala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7483309" y="844660"/>
                <a:ext cx="961847" cy="2243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Kamakwie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0395796" y="1393191"/>
                <a:ext cx="863811" cy="2550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Bendugu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6146950" y="3289544"/>
                <a:ext cx="902440" cy="276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Freetown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655262" y="615920"/>
              <a:ext cx="5604307" cy="5279026"/>
              <a:chOff x="6093516" y="630839"/>
              <a:chExt cx="5604307" cy="5279026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9339072" y="104077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0229088" y="206244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9942576" y="129154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9753600" y="630839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9595104" y="908088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0535011" y="258416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7310227" y="155315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8227116" y="1798375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8096121" y="96295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8311525" y="1189719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7541875" y="1498293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8379516" y="1950775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7931529" y="2208801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6739692" y="1950775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6429379" y="2481756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7398377" y="2172170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173634" y="2123401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6695250" y="2539326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6093516" y="3049174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7388238" y="2815640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6388724" y="304167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7598550" y="2627430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8562958" y="2915170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8181018" y="304167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7801029" y="3055325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8321604" y="3236288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7220480" y="4005071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6748192" y="4667313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7369265" y="485318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7556721" y="418297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7653414" y="4604684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7773412" y="4494956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8150985" y="4284969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8562067" y="4339833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8832846" y="4230105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8785837" y="4005071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8878781" y="4757731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8447099" y="5026649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8556827" y="5481704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8828274" y="572692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9370185" y="5504169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9525000" y="554652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10144685" y="4604684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8256838" y="580013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1089747" y="3969966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1054764" y="3742609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0841805" y="3010031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11144611" y="319376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11339683" y="320375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1588095" y="3248252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0687411" y="2736567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11339752" y="3831109"/>
                <a:ext cx="109728" cy="109728"/>
              </a:xfrm>
              <a:prstGeom prst="ellipse">
                <a:avLst/>
              </a:prstGeom>
              <a:solidFill>
                <a:srgbClr val="2C551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033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1" r="43036"/>
          <a:stretch/>
        </p:blipFill>
        <p:spPr>
          <a:xfrm>
            <a:off x="101601" y="86713"/>
            <a:ext cx="6818488" cy="6684572"/>
          </a:xfrm>
        </p:spPr>
      </p:pic>
      <p:cxnSp>
        <p:nvCxnSpPr>
          <p:cNvPr id="5" name="Straight Connector 4"/>
          <p:cNvCxnSpPr/>
          <p:nvPr/>
        </p:nvCxnSpPr>
        <p:spPr>
          <a:xfrm flipV="1">
            <a:off x="0" y="5891514"/>
            <a:ext cx="12192000" cy="115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60293" y="0"/>
            <a:ext cx="11575" cy="695059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-119140" y="1275146"/>
            <a:ext cx="12311140" cy="3279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243068" y="1435100"/>
            <a:ext cx="6473039" cy="4351338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vert="horz" lIns="432000" tIns="144000" rIns="27432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029" sz="3500" b="1" dirty="0"/>
              <a:t>Tariff issues</a:t>
            </a:r>
          </a:p>
          <a:p>
            <a:pPr algn="just"/>
            <a:endParaRPr lang="en-GB" sz="2000" dirty="0"/>
          </a:p>
          <a:p>
            <a:pPr algn="just"/>
            <a:r>
              <a:rPr lang="en-GB" sz="2000" dirty="0"/>
              <a:t>Tariffs for Mini-Grids are a main concern, as they are higher than that of main grid. </a:t>
            </a:r>
          </a:p>
          <a:p>
            <a:pPr algn="just"/>
            <a:r>
              <a:rPr lang="en-US" sz="2000" dirty="0"/>
              <a:t>GoSL has approved a </a:t>
            </a:r>
            <a:r>
              <a:rPr lang="en-US" sz="2800" b="1" dirty="0"/>
              <a:t>GST Waiver </a:t>
            </a:r>
            <a:r>
              <a:rPr lang="en-US" sz="2000" dirty="0"/>
              <a:t>to reduce the impact on consumers.  </a:t>
            </a:r>
          </a:p>
          <a:p>
            <a:pPr algn="just"/>
            <a:r>
              <a:rPr lang="en-US" sz="2000" dirty="0"/>
              <a:t>Consideration is on-going for potential </a:t>
            </a:r>
            <a:r>
              <a:rPr lang="en-US" sz="3200" b="1" dirty="0"/>
              <a:t>subsidy</a:t>
            </a:r>
            <a:r>
              <a:rPr lang="en-US" sz="2000" dirty="0"/>
              <a:t> to bring costs in-line with those of urban citizens.</a:t>
            </a:r>
            <a:endParaRPr lang="en-GB" sz="2000" dirty="0"/>
          </a:p>
          <a:p>
            <a:pPr algn="just">
              <a:lnSpc>
                <a:spcPct val="120000"/>
              </a:lnSpc>
            </a:pPr>
            <a:endParaRPr lang="en-029" sz="2000" b="1" dirty="0"/>
          </a:p>
        </p:txBody>
      </p:sp>
      <p:pic>
        <p:nvPicPr>
          <p:cNvPr id="15" name="Picture 14" descr="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3" t="9620" r="18479"/>
          <a:stretch/>
        </p:blipFill>
        <p:spPr>
          <a:xfrm>
            <a:off x="5986869" y="672640"/>
            <a:ext cx="6205131" cy="632172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716107" y="1765899"/>
            <a:ext cx="3196696" cy="797904"/>
            <a:chOff x="6716107" y="1765899"/>
            <a:chExt cx="3196696" cy="797904"/>
          </a:xfrm>
        </p:grpSpPr>
        <p:sp>
          <p:nvSpPr>
            <p:cNvPr id="14" name="Titel 3" descr=" 18"/>
            <p:cNvSpPr txBox="1">
              <a:spLocks/>
            </p:cNvSpPr>
            <p:nvPr/>
          </p:nvSpPr>
          <p:spPr>
            <a:xfrm>
              <a:off x="6716107" y="1765899"/>
              <a:ext cx="1305675" cy="555946"/>
            </a:xfrm>
            <a:prstGeom prst="rect">
              <a:avLst/>
            </a:prstGeom>
            <a:solidFill>
              <a:srgbClr val="9DC3E6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115888" indent="-1588">
                <a:lnSpc>
                  <a:spcPct val="150000"/>
                </a:lnSpc>
              </a:pPr>
              <a:r>
                <a:rPr lang="en-US" sz="3200" i="1" dirty="0">
                  <a:solidFill>
                    <a:schemeClr val="tx1"/>
                  </a:solidFill>
                </a:rPr>
                <a:t>2021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22" name="Titel 3" descr=" 18"/>
            <p:cNvSpPr txBox="1">
              <a:spLocks/>
            </p:cNvSpPr>
            <p:nvPr/>
          </p:nvSpPr>
          <p:spPr>
            <a:xfrm>
              <a:off x="7869240" y="2007857"/>
              <a:ext cx="2043563" cy="555946"/>
            </a:xfrm>
            <a:prstGeom prst="rect">
              <a:avLst/>
            </a:prstGeom>
            <a:solidFill>
              <a:srgbClr val="9DC3E6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115888" indent="-1588" algn="r">
                <a:lnSpc>
                  <a:spcPct val="150000"/>
                </a:lnSpc>
              </a:pPr>
              <a:r>
                <a:rPr lang="en-US" sz="1800" i="1" dirty="0">
                  <a:solidFill>
                    <a:schemeClr val="tx1"/>
                  </a:solidFill>
                </a:rPr>
                <a:t>100 Mini-Grids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716107" y="3207535"/>
            <a:ext cx="3258889" cy="886457"/>
            <a:chOff x="7619932" y="3091593"/>
            <a:chExt cx="3258889" cy="886457"/>
          </a:xfrm>
        </p:grpSpPr>
        <p:sp>
          <p:nvSpPr>
            <p:cNvPr id="17" name="Titel 3" descr=" 18"/>
            <p:cNvSpPr txBox="1">
              <a:spLocks/>
            </p:cNvSpPr>
            <p:nvPr/>
          </p:nvSpPr>
          <p:spPr>
            <a:xfrm>
              <a:off x="8773555" y="3422104"/>
              <a:ext cx="2105266" cy="555946"/>
            </a:xfrm>
            <a:prstGeom prst="rect">
              <a:avLst/>
            </a:prstGeom>
            <a:solidFill>
              <a:srgbClr val="9DC3E6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115888" indent="-1588" algn="r">
                <a:lnSpc>
                  <a:spcPct val="150000"/>
                </a:lnSpc>
              </a:pPr>
              <a:r>
                <a:rPr lang="en-US" sz="1800" i="1" dirty="0">
                  <a:solidFill>
                    <a:schemeClr val="tx1"/>
                  </a:solidFill>
                </a:rPr>
                <a:t>140 Mini-Grids</a:t>
              </a:r>
            </a:p>
          </p:txBody>
        </p:sp>
        <p:sp>
          <p:nvSpPr>
            <p:cNvPr id="24" name="Titel 3" descr=" 18"/>
            <p:cNvSpPr txBox="1">
              <a:spLocks/>
            </p:cNvSpPr>
            <p:nvPr/>
          </p:nvSpPr>
          <p:spPr>
            <a:xfrm>
              <a:off x="7619932" y="3091593"/>
              <a:ext cx="1305675" cy="555946"/>
            </a:xfrm>
            <a:prstGeom prst="rect">
              <a:avLst/>
            </a:prstGeom>
            <a:solidFill>
              <a:srgbClr val="9DC3E6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115888" indent="-1588">
                <a:lnSpc>
                  <a:spcPct val="150000"/>
                </a:lnSpc>
              </a:pPr>
              <a:r>
                <a:rPr lang="en-US" sz="3200" i="1" dirty="0">
                  <a:solidFill>
                    <a:schemeClr val="tx1"/>
                  </a:solidFill>
                </a:rPr>
                <a:t>2022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41827" y="4692823"/>
            <a:ext cx="3307787" cy="954833"/>
            <a:chOff x="6088989" y="4656809"/>
            <a:chExt cx="3307787" cy="954833"/>
          </a:xfrm>
        </p:grpSpPr>
        <p:sp>
          <p:nvSpPr>
            <p:cNvPr id="18" name="Titel 3" descr=" 18"/>
            <p:cNvSpPr txBox="1">
              <a:spLocks/>
            </p:cNvSpPr>
            <p:nvPr/>
          </p:nvSpPr>
          <p:spPr>
            <a:xfrm>
              <a:off x="7282223" y="5055696"/>
              <a:ext cx="2114553" cy="555946"/>
            </a:xfrm>
            <a:prstGeom prst="rect">
              <a:avLst/>
            </a:prstGeom>
            <a:solidFill>
              <a:srgbClr val="9DC3E6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115888" indent="-1588" algn="r">
                <a:lnSpc>
                  <a:spcPct val="150000"/>
                </a:lnSpc>
              </a:pPr>
              <a:r>
                <a:rPr lang="en-US" sz="1800" i="1" dirty="0">
                  <a:solidFill>
                    <a:schemeClr val="tx1"/>
                  </a:solidFill>
                </a:rPr>
                <a:t>220 Mini-Grids</a:t>
              </a:r>
            </a:p>
          </p:txBody>
        </p:sp>
        <p:sp>
          <p:nvSpPr>
            <p:cNvPr id="25" name="Titel 3" descr=" 18"/>
            <p:cNvSpPr txBox="1">
              <a:spLocks/>
            </p:cNvSpPr>
            <p:nvPr/>
          </p:nvSpPr>
          <p:spPr>
            <a:xfrm>
              <a:off x="6088989" y="4656809"/>
              <a:ext cx="1305675" cy="555946"/>
            </a:xfrm>
            <a:prstGeom prst="rect">
              <a:avLst/>
            </a:prstGeom>
            <a:solidFill>
              <a:srgbClr val="9DC3E6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115888" indent="-1588">
                <a:lnSpc>
                  <a:spcPct val="150000"/>
                </a:lnSpc>
              </a:pPr>
              <a:r>
                <a:rPr lang="en-US" sz="3200" i="1" dirty="0">
                  <a:solidFill>
                    <a:schemeClr val="tx1"/>
                  </a:solidFill>
                </a:rPr>
                <a:t>2024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Titel 3" descr=" 18"/>
          <p:cNvSpPr txBox="1">
            <a:spLocks/>
          </p:cNvSpPr>
          <p:nvPr/>
        </p:nvSpPr>
        <p:spPr>
          <a:xfrm>
            <a:off x="9578444" y="2390906"/>
            <a:ext cx="2043563" cy="555946"/>
          </a:xfrm>
          <a:prstGeom prst="rect">
            <a:avLst/>
          </a:prstGeom>
          <a:solidFill>
            <a:srgbClr val="9DC3E6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15888" indent="-1588" algn="r">
              <a:lnSpc>
                <a:spcPct val="150000"/>
              </a:lnSpc>
            </a:pPr>
            <a:r>
              <a:rPr lang="en-US" sz="1800" i="1" dirty="0">
                <a:solidFill>
                  <a:schemeClr val="tx1"/>
                </a:solidFill>
              </a:rPr>
              <a:t>280,000 People</a:t>
            </a:r>
          </a:p>
        </p:txBody>
      </p:sp>
      <p:sp>
        <p:nvSpPr>
          <p:cNvPr id="26" name="Titel 3" descr=" 18"/>
          <p:cNvSpPr txBox="1">
            <a:spLocks/>
          </p:cNvSpPr>
          <p:nvPr/>
        </p:nvSpPr>
        <p:spPr>
          <a:xfrm>
            <a:off x="9578444" y="3932450"/>
            <a:ext cx="2043563" cy="555946"/>
          </a:xfrm>
          <a:prstGeom prst="rect">
            <a:avLst/>
          </a:prstGeom>
          <a:solidFill>
            <a:srgbClr val="9DC3E6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15888" indent="-1588" algn="r">
              <a:lnSpc>
                <a:spcPct val="150000"/>
              </a:lnSpc>
            </a:pPr>
            <a:r>
              <a:rPr lang="en-US" sz="1800" i="1" dirty="0">
                <a:solidFill>
                  <a:schemeClr val="tx1"/>
                </a:solidFill>
              </a:rPr>
              <a:t>420,000 People</a:t>
            </a:r>
          </a:p>
        </p:txBody>
      </p:sp>
      <p:sp>
        <p:nvSpPr>
          <p:cNvPr id="27" name="Titel 3" descr=" 18"/>
          <p:cNvSpPr txBox="1">
            <a:spLocks/>
          </p:cNvSpPr>
          <p:nvPr/>
        </p:nvSpPr>
        <p:spPr>
          <a:xfrm>
            <a:off x="9634142" y="5473994"/>
            <a:ext cx="2043563" cy="555946"/>
          </a:xfrm>
          <a:prstGeom prst="rect">
            <a:avLst/>
          </a:prstGeom>
          <a:solidFill>
            <a:srgbClr val="9DC3E6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15888" indent="-1588" algn="r">
              <a:lnSpc>
                <a:spcPct val="150000"/>
              </a:lnSpc>
            </a:pPr>
            <a:r>
              <a:rPr lang="en-US" sz="1800" i="1" dirty="0">
                <a:solidFill>
                  <a:schemeClr val="tx1"/>
                </a:solidFill>
              </a:rPr>
              <a:t>800,000 People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125415" y="529592"/>
            <a:ext cx="10653618" cy="471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3200" dirty="0">
                <a:solidFill>
                  <a:schemeClr val="bg1"/>
                </a:solidFill>
              </a:rPr>
              <a:t>Rural/Renewable Energy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Project Summary and Status</a:t>
            </a:r>
            <a:br>
              <a:rPr lang="en-029" sz="1800" dirty="0">
                <a:solidFill>
                  <a:schemeClr val="tx1"/>
                </a:solidFill>
                <a:ea typeface="Calibri" panose="020F0502020204030204" pitchFamily="34" charset="0"/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48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3" y="345976"/>
            <a:ext cx="6784848" cy="5864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16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125739" y="252580"/>
            <a:ext cx="34208" cy="5914846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2231284" y="252580"/>
            <a:ext cx="34208" cy="210312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307938" y="682466"/>
            <a:ext cx="10471095" cy="471042"/>
          </a:xfrm>
        </p:spPr>
        <p:txBody>
          <a:bodyPr>
            <a:noAutofit/>
          </a:bodyPr>
          <a:lstStyle/>
          <a:p>
            <a:pPr algn="r"/>
            <a:r>
              <a:rPr lang="en-US" sz="3200" dirty="0">
                <a:solidFill>
                  <a:schemeClr val="tx1"/>
                </a:solidFill>
              </a:rPr>
              <a:t>Generation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Project Summary and Status</a:t>
            </a:r>
            <a:br>
              <a:rPr lang="en-029" sz="1800" dirty="0">
                <a:solidFill>
                  <a:schemeClr val="tx1"/>
                </a:solidFill>
                <a:ea typeface="Calibri" panose="020F0502020204030204" pitchFamily="34" charset="0"/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8289"/>
              </p:ext>
            </p:extLst>
          </p:nvPr>
        </p:nvGraphicFramePr>
        <p:xfrm>
          <a:off x="4236335" y="1203910"/>
          <a:ext cx="7542699" cy="4577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78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3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029" b="1" dirty="0">
                          <a:cs typeface="Arial" panose="020B0604020202020204" pitchFamily="34" charset="0"/>
                        </a:rPr>
                        <a:t>Generation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029" sz="16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Freetown Solar Park - 6MW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Work completed and commissioned.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029" sz="16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Bumbuna II IPP - 143MW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029" sz="1200" dirty="0"/>
                        <a:t>PRG to be secured from </a:t>
                      </a:r>
                      <a:r>
                        <a:rPr lang="en-029" sz="1200" dirty="0" err="1"/>
                        <a:t>AfDB</a:t>
                      </a:r>
                      <a:r>
                        <a:rPr lang="en-029" sz="1200" dirty="0"/>
                        <a:t>. 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029" sz="1200" dirty="0" err="1"/>
                        <a:t>Seli</a:t>
                      </a:r>
                      <a:r>
                        <a:rPr lang="en-029" sz="1200" baseline="0" dirty="0"/>
                        <a:t> Hydro will secure private financing </a:t>
                      </a:r>
                      <a:r>
                        <a:rPr lang="en-US" sz="1200" dirty="0"/>
                        <a:t>in-lieu of GoSL grant and Concessional Loans</a:t>
                      </a:r>
                      <a:r>
                        <a:rPr lang="en-GB" sz="1200" dirty="0"/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Financial</a:t>
                      </a:r>
                      <a:r>
                        <a:rPr lang="en-US" sz="1200" baseline="0" dirty="0"/>
                        <a:t> Close in Q1 of 2022</a:t>
                      </a:r>
                      <a:endParaRPr lang="en-029" sz="1200" dirty="0"/>
                    </a:p>
                    <a:p>
                      <a:pPr marL="285750" indent="-285750">
                        <a:lnSpc>
                          <a:spcPts val="13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Resettlement Action Plan in progress</a:t>
                      </a:r>
                    </a:p>
                    <a:p>
                      <a:pPr marL="285750" indent="-285750">
                        <a:lnSpc>
                          <a:spcPts val="13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PPA/IA to be revised and reviewed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029" sz="16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Western Area Generation Project IPP - 128 MW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 err="1"/>
                        <a:t>Mielele</a:t>
                      </a:r>
                      <a:r>
                        <a:rPr lang="en-US" sz="1200" dirty="0"/>
                        <a:t> Partners have secured financing</a:t>
                      </a:r>
                      <a:r>
                        <a:rPr lang="en-US" sz="1200" baseline="0" dirty="0"/>
                        <a:t> from U.S. International Development Finance Corporation.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aseline="0" dirty="0"/>
                        <a:t>Work to commence in December 2021. 2 year process for completion in 2023. 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lang="en-029" sz="1600" b="1" dirty="0" err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Bekonghor</a:t>
                      </a:r>
                      <a:r>
                        <a:rPr lang="en-029" sz="16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 Hydro -160MW</a:t>
                      </a:r>
                    </a:p>
                    <a:p>
                      <a:pPr marL="3476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029" sz="1200" b="0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Located in </a:t>
                      </a:r>
                      <a:r>
                        <a:rPr lang="en-029" sz="1200" b="0" dirty="0" err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Bekongor</a:t>
                      </a:r>
                      <a:r>
                        <a:rPr lang="en-029" sz="1200" b="0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 Falls upstream of </a:t>
                      </a:r>
                      <a:r>
                        <a:rPr lang="en-029" sz="1200" b="0" dirty="0" err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Sewa</a:t>
                      </a:r>
                      <a:r>
                        <a:rPr lang="en-029" sz="1200" b="0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 River, Kenema  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029" sz="1200" dirty="0"/>
                        <a:t>Feasibility Study</a:t>
                      </a:r>
                      <a:r>
                        <a:rPr lang="en-029" sz="1200" baseline="0" dirty="0"/>
                        <a:t> conducted for </a:t>
                      </a:r>
                      <a:r>
                        <a:rPr lang="en-029" sz="1200" dirty="0"/>
                        <a:t>Design, finance, construct, install, operate, maintain and transfer </a:t>
                      </a:r>
                      <a:r>
                        <a:rPr lang="en-029" sz="1200" baseline="0" dirty="0"/>
                        <a:t>of </a:t>
                      </a:r>
                      <a:r>
                        <a:rPr lang="en-029" sz="1200" dirty="0"/>
                        <a:t> a 160MW Hydropower Electrical Plant (HEPP)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lang="en-029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Planet Core Solar IPP – 50MW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MOU renewed</a:t>
                      </a:r>
                      <a:r>
                        <a:rPr lang="en-US" sz="1200" baseline="0" dirty="0"/>
                        <a:t> in March 2021.  Sites:  </a:t>
                      </a:r>
                      <a:r>
                        <a:rPr lang="en-US" sz="1200" baseline="0" dirty="0" err="1"/>
                        <a:t>Macouth</a:t>
                      </a:r>
                      <a:r>
                        <a:rPr lang="en-US" sz="1200" baseline="0" dirty="0"/>
                        <a:t> and Bo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+mj-lt"/>
                        <a:buAutoNum type="arabicPeriod" startAt="6"/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Solarera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Installation - 5 MW </a:t>
                      </a:r>
                      <a:endParaRPr lang="en-GB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Privately financed. Installation</a:t>
                      </a:r>
                      <a:r>
                        <a:rPr lang="en-US" sz="1200" baseline="0" dirty="0"/>
                        <a:t> to commence in Sept. 2021.  Completion in Q1/2022.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  <a:defRPr/>
                      </a:pPr>
                      <a:r>
                        <a:rPr lang="en-029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Goma Hydro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Upgrade of</a:t>
                      </a:r>
                      <a:r>
                        <a:rPr lang="en-US" sz="1200" baseline="0" dirty="0"/>
                        <a:t> Dam planned from 6 MW to 9MW. Funding alternatives being considered.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4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3" y="345976"/>
            <a:ext cx="6784848" cy="5864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19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125739" y="252580"/>
            <a:ext cx="34208" cy="5914846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2231284" y="252580"/>
            <a:ext cx="34208" cy="210312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868759"/>
              </p:ext>
            </p:extLst>
          </p:nvPr>
        </p:nvGraphicFramePr>
        <p:xfrm>
          <a:off x="5925721" y="1178755"/>
          <a:ext cx="5803998" cy="5059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2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029" b="1" dirty="0"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8035">
                <a:tc>
                  <a:txBody>
                    <a:bodyPr/>
                    <a:lstStyle/>
                    <a:p>
                      <a:pPr marL="457200" marR="0" lvl="2" indent="-346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Seven District Headquarter Town Electrification</a:t>
                      </a:r>
                    </a:p>
                    <a:p>
                      <a:pPr marL="803275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029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Bonthe</a:t>
                      </a:r>
                      <a:endParaRPr kumimoji="0" lang="en-029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803275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029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Matru</a:t>
                      </a:r>
                      <a:r>
                        <a:rPr kumimoji="0" lang="en-029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Jong</a:t>
                      </a:r>
                    </a:p>
                    <a:p>
                      <a:pPr marL="803275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029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Kambia</a:t>
                      </a:r>
                      <a:endParaRPr kumimoji="0" lang="en-029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803275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029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Kailahun</a:t>
                      </a:r>
                      <a:endParaRPr kumimoji="0" lang="en-029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803275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029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Kabala</a:t>
                      </a:r>
                    </a:p>
                    <a:p>
                      <a:pPr marL="803275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029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Moyamba</a:t>
                      </a:r>
                    </a:p>
                    <a:p>
                      <a:pPr marL="803275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029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Pujehun</a:t>
                      </a:r>
                      <a:endParaRPr kumimoji="0" lang="en-029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11125" lvl="2" indent="0" algn="l" defTabSz="914400" rtl="0" eaLnBrk="1" latinLnBrk="0" hangingPunct="1">
                        <a:buFont typeface="+mj-lt"/>
                        <a:buNone/>
                      </a:pPr>
                      <a:endParaRPr lang="en-029" sz="14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GOSL has launched and funded EPC for distribution Networks in all towns.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Generation and connectivity to Transmission</a:t>
                      </a:r>
                      <a:r>
                        <a:rPr lang="en-US" sz="1200" baseline="0" dirty="0"/>
                        <a:t> Network is funded through the </a:t>
                      </a:r>
                      <a:r>
                        <a:rPr lang="en-US" sz="1200" b="1" baseline="0" dirty="0"/>
                        <a:t>World Bank Enhanced Energy Project</a:t>
                      </a:r>
                      <a:r>
                        <a:rPr lang="en-US" sz="1200" baseline="0" dirty="0"/>
                        <a:t> – Specifically for </a:t>
                      </a:r>
                      <a:r>
                        <a:rPr lang="en-US" sz="1200" baseline="0" dirty="0" err="1"/>
                        <a:t>Kambia</a:t>
                      </a:r>
                      <a:r>
                        <a:rPr lang="en-US" sz="1200" baseline="0" dirty="0"/>
                        <a:t>, </a:t>
                      </a:r>
                      <a:r>
                        <a:rPr lang="en-US" sz="1200" baseline="0" dirty="0" err="1"/>
                        <a:t>Kailahun</a:t>
                      </a:r>
                      <a:r>
                        <a:rPr lang="en-US" sz="1200" baseline="0" dirty="0"/>
                        <a:t>, Kabala, Moyamba and </a:t>
                      </a:r>
                      <a:r>
                        <a:rPr lang="en-US" sz="1200" baseline="0" dirty="0" err="1"/>
                        <a:t>Pujehun</a:t>
                      </a:r>
                      <a:r>
                        <a:rPr lang="en-US" sz="1200" baseline="0" dirty="0"/>
                        <a:t>.</a:t>
                      </a:r>
                      <a:endParaRPr lang="en-GB" sz="12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/>
                        <a:t>Evaluation of proposals for Engineering consultant underway.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3585">
                <a:tc>
                  <a:txBody>
                    <a:bodyPr/>
                    <a:lstStyle/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endParaRPr kumimoji="0" lang="en-029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endParaRPr kumimoji="0" lang="en-029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endParaRPr kumimoji="0" lang="en-029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4025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Bo and Kenema - Rehabilitation and Expansion of Network and Transmission Line Project</a:t>
                      </a:r>
                    </a:p>
                    <a:p>
                      <a:pPr marL="457200" marR="0" lvl="2" indent="-346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endParaRPr kumimoji="0" lang="en-029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029" sz="1200" dirty="0"/>
                        <a:t>In progress, expected completion in 2022.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029" sz="1200" dirty="0"/>
                        <a:t>Design, Supply, Installation, and Commissioning of two primary substations and rehabilitation of two existing substations.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029" sz="1200" dirty="0"/>
                        <a:t>Design, Supply, Installation, and commissioning of the  Overhead Transmission Line between Bo and Kenema and rehabilitation</a:t>
                      </a:r>
                      <a:r>
                        <a:rPr lang="en-029" sz="1200" baseline="0" dirty="0"/>
                        <a:t> of </a:t>
                      </a:r>
                      <a:r>
                        <a:rPr lang="en-029" sz="1200" dirty="0"/>
                        <a:t>the distribution network in both towns.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029" sz="1200" dirty="0"/>
                        <a:t>Supply and Installation of 50,000 Prepaid Energy Meters with service drops.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1125415" y="707713"/>
            <a:ext cx="10653618" cy="471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3200" dirty="0">
                <a:solidFill>
                  <a:schemeClr val="tx1"/>
                </a:solidFill>
              </a:rPr>
              <a:t>Transmission/Distribution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Project Summary and Status</a:t>
            </a:r>
            <a:br>
              <a:rPr lang="en-029" sz="1800" dirty="0">
                <a:solidFill>
                  <a:schemeClr val="tx1"/>
                </a:solidFill>
                <a:ea typeface="Calibri" panose="020F0502020204030204" pitchFamily="34" charset="0"/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3698" y="0"/>
            <a:ext cx="6881243" cy="7080191"/>
            <a:chOff x="81497" y="0"/>
            <a:chExt cx="6881243" cy="7080191"/>
          </a:xfrm>
        </p:grpSpPr>
        <p:pic>
          <p:nvPicPr>
            <p:cNvPr id="10" name="Grafik 4" descr="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97" y="0"/>
              <a:ext cx="6881243" cy="7080191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Oval 10"/>
            <p:cNvSpPr/>
            <p:nvPr/>
          </p:nvSpPr>
          <p:spPr>
            <a:xfrm>
              <a:off x="557985" y="3617582"/>
              <a:ext cx="372857" cy="37285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3583031" y="4556929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4763166" y="4771251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2949600" y="2548386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5307704" y="3080998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5238737" y="118128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1611012" y="3522269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1460425" y="192014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6451529" y="3727029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2317433" y="3924541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2667309" y="1092266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3980999" y="103513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1843784" y="5371437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3676501" y="589481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3188276" y="2867765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23478" y="190511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Kambia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90998" y="234548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Makeni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824694" y="3407568"/>
              <a:ext cx="791557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Port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Loko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943566" y="3219243"/>
              <a:ext cx="1173189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Magbruaka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25694" y="2828895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Koidu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34589" y="431139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06409" y="3879705"/>
              <a:ext cx="914514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Moyamba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19198" y="4780603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Kenema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71156" y="562394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Pujehun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26978" y="3909908"/>
              <a:ext cx="915992" cy="257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Kailahun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57466" y="5371437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Bonthe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21797" y="1170139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Kabala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408107" y="785307"/>
              <a:ext cx="963049" cy="2347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Kamakwie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99264" y="1374704"/>
              <a:ext cx="863811" cy="2550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Bendugu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graphicFrame>
          <p:nvGraphicFramePr>
            <p:cNvPr id="42" name="Chart 4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47201761"/>
                </p:ext>
              </p:extLst>
            </p:nvPr>
          </p:nvGraphicFramePr>
          <p:xfrm>
            <a:off x="1577589" y="108119"/>
            <a:ext cx="4376643" cy="24958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3" name="TextBox 42"/>
            <p:cNvSpPr txBox="1"/>
            <p:nvPr/>
          </p:nvSpPr>
          <p:spPr>
            <a:xfrm>
              <a:off x="557985" y="3289544"/>
              <a:ext cx="902440" cy="276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Freetown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65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3" y="345976"/>
            <a:ext cx="6784848" cy="5864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20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125739" y="252580"/>
            <a:ext cx="34208" cy="5914846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2231284" y="252580"/>
            <a:ext cx="34208" cy="210312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487211"/>
              </p:ext>
            </p:extLst>
          </p:nvPr>
        </p:nvGraphicFramePr>
        <p:xfrm>
          <a:off x="5933389" y="1200206"/>
          <a:ext cx="5770931" cy="5125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59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1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029" b="1" dirty="0"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4163" lvl="2" indent="-173038">
                        <a:buFont typeface="+mj-lt"/>
                        <a:buNone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 Power imports – Cote</a:t>
                      </a:r>
                      <a:r>
                        <a:rPr lang="en-029" sz="1400" b="1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D’Ivoire/Guinea via CLSG.</a:t>
                      </a:r>
                    </a:p>
                    <a:p>
                      <a:pPr marL="284163" lvl="2" indent="6350">
                        <a:buFont typeface="+mj-lt"/>
                        <a:buNone/>
                      </a:pPr>
                      <a:endParaRPr lang="en-029" sz="14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4163" lvl="2" indent="6350">
                        <a:buFont typeface="+mj-lt"/>
                        <a:buNone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Five  Substations:  Kenema,</a:t>
                      </a:r>
                      <a:r>
                        <a:rPr lang="en-029" sz="1400" b="1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029" sz="1400" b="1" kern="1200" baseline="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Bekongor</a:t>
                      </a:r>
                      <a:r>
                        <a:rPr lang="en-029" sz="1400" b="1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Bumbuna, </a:t>
                      </a:r>
                      <a:r>
                        <a:rPr lang="en-029" sz="1400" b="1" kern="1200" baseline="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Fadugu</a:t>
                      </a:r>
                      <a:r>
                        <a:rPr lang="en-029" sz="1400" b="1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029" sz="1400" b="1" kern="1200" baseline="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Kamakwie</a:t>
                      </a:r>
                      <a:r>
                        <a:rPr lang="en-029" sz="1400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Transmission corridor and lines completed.  530 KM in Sierra Leone.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aseline="0" dirty="0"/>
                        <a:t>PPA and TSA negotiations on-going.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aseline="0" dirty="0"/>
                        <a:t>Interconnection to 161 KV Line completed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aseline="0" dirty="0"/>
                        <a:t>Interconnection from </a:t>
                      </a:r>
                      <a:r>
                        <a:rPr lang="en-US" sz="1200" baseline="0" dirty="0" err="1"/>
                        <a:t>Tilomah</a:t>
                      </a:r>
                      <a:r>
                        <a:rPr lang="en-US" sz="1200" baseline="0" dirty="0"/>
                        <a:t> to Kenema in Progress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4163" marR="0" lvl="2" indent="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029" sz="14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Nothern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Transmission Line Project Bumbuna to Waterloo </a:t>
                      </a:r>
                    </a:p>
                    <a:p>
                      <a:pPr marL="111125" lvl="2" indent="0" algn="l" defTabSz="914400" rtl="0" eaLnBrk="1" latinLnBrk="0" hangingPunct="1">
                        <a:buFont typeface="+mj-lt"/>
                        <a:buNone/>
                      </a:pPr>
                      <a:endParaRPr lang="en-029" sz="14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Funded by India Exim bank - $78M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Procurement for Project Management Consultant in Progress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EPC Contractor List completed.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Estimated</a:t>
                      </a:r>
                      <a:r>
                        <a:rPr lang="en-US" sz="1200" baseline="0" dirty="0"/>
                        <a:t> Project Completion 2023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marL="404813" marR="0" lvl="2" indent="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029" sz="14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04813" marR="0" lvl="2" indent="-2936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5.    Construction of National Grid and Control Centre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A</a:t>
                      </a:r>
                      <a:r>
                        <a:rPr lang="en-US" sz="1200" baseline="0" dirty="0"/>
                        <a:t> constituent part of the Northern Transmission Line.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/>
                        <a:t>Will be located in Pa </a:t>
                      </a:r>
                      <a:r>
                        <a:rPr lang="en-US" sz="1200" baseline="0" dirty="0" err="1"/>
                        <a:t>Loko</a:t>
                      </a:r>
                      <a:r>
                        <a:rPr lang="en-US" sz="1200" baseline="0" dirty="0"/>
                        <a:t>.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marL="457200" marR="0" lvl="2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  <a:defRPr/>
                      </a:pPr>
                      <a:r>
                        <a:rPr lang="en-029" sz="14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Bekonghor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029" sz="14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Koidu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– 33KV</a:t>
                      </a:r>
                    </a:p>
                    <a:p>
                      <a:pPr marL="3429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endParaRPr lang="en-029" sz="500" b="1" dirty="0">
                        <a:solidFill>
                          <a:srgbClr val="000000"/>
                        </a:solidFill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Funded by the World Bank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RFP in development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consulting services,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site supervision and construction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  <a:defRPr/>
                      </a:pPr>
                      <a:r>
                        <a:rPr lang="en-029" sz="14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Bekonghor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029" sz="14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Octea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Mining</a:t>
                      </a:r>
                      <a:r>
                        <a:rPr lang="en-029" sz="1400" b="1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–</a:t>
                      </a:r>
                    </a:p>
                    <a:p>
                      <a:pPr marL="1143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029" sz="1400" b="1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      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33KV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Execution stage (construction ongoing)</a:t>
                      </a:r>
                      <a:r>
                        <a:rPr lang="en-029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029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connect to OCTEA mining company. 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1125415" y="707713"/>
            <a:ext cx="10653618" cy="471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3200" dirty="0">
                <a:solidFill>
                  <a:schemeClr val="tx1"/>
                </a:solidFill>
              </a:rPr>
              <a:t>Transmission/Distribution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Project Summary and Status</a:t>
            </a:r>
            <a:br>
              <a:rPr lang="en-029" sz="1800" dirty="0">
                <a:solidFill>
                  <a:schemeClr val="tx1"/>
                </a:solidFill>
                <a:ea typeface="Calibri" panose="020F0502020204030204" pitchFamily="34" charset="0"/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4558" y="-6283"/>
            <a:ext cx="6881243" cy="7080191"/>
            <a:chOff x="81497" y="0"/>
            <a:chExt cx="6881243" cy="7080191"/>
          </a:xfrm>
        </p:grpSpPr>
        <p:pic>
          <p:nvPicPr>
            <p:cNvPr id="11" name="Grafik 4" descr="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97" y="0"/>
              <a:ext cx="6881243" cy="7080191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Oval 11"/>
            <p:cNvSpPr/>
            <p:nvPr/>
          </p:nvSpPr>
          <p:spPr>
            <a:xfrm>
              <a:off x="557985" y="3617582"/>
              <a:ext cx="372857" cy="37285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3583031" y="4556929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4763166" y="4771251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2949600" y="2548386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5307704" y="3080998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5238737" y="118128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1460425" y="192014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6451529" y="3727029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2317433" y="3924541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2667309" y="1092266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3980999" y="103513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1843784" y="5371437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3676501" y="589481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3188276" y="2867765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23478" y="190511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Kambia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90998" y="234548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Makeni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43566" y="3219243"/>
              <a:ext cx="1173189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Magbruaka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25694" y="2828895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Koidu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34589" y="431139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06409" y="3879705"/>
              <a:ext cx="914514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Moyamba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19198" y="4780603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Kenema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371156" y="562394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Pujehun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626978" y="3909908"/>
              <a:ext cx="915992" cy="257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Kailahun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57466" y="5371437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Bonthe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21797" y="1170139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Kabala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08107" y="785307"/>
              <a:ext cx="963049" cy="2347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Kamakwie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699264" y="1374704"/>
              <a:ext cx="863811" cy="2550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Bendugu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graphicFrame>
          <p:nvGraphicFramePr>
            <p:cNvPr id="43" name="Chart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46244160"/>
                </p:ext>
              </p:extLst>
            </p:nvPr>
          </p:nvGraphicFramePr>
          <p:xfrm>
            <a:off x="1577589" y="108119"/>
            <a:ext cx="4376643" cy="24958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4" name="TextBox 43"/>
            <p:cNvSpPr txBox="1"/>
            <p:nvPr/>
          </p:nvSpPr>
          <p:spPr>
            <a:xfrm>
              <a:off x="557985" y="3289544"/>
              <a:ext cx="902440" cy="276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Freetown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075" y="348232"/>
            <a:ext cx="7388352" cy="6371160"/>
          </a:xfrm>
          <a:prstGeom prst="rect">
            <a:avLst/>
          </a:prstGeom>
        </p:spPr>
      </p:pic>
      <p:sp>
        <p:nvSpPr>
          <p:cNvPr id="46" name="Oval 45"/>
          <p:cNvSpPr/>
          <p:nvPr/>
        </p:nvSpPr>
        <p:spPr>
          <a:xfrm>
            <a:off x="1291118" y="2801423"/>
            <a:ext cx="182880" cy="18288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1120235" y="2318152"/>
            <a:ext cx="791557" cy="2100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Port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Loko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008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3" y="345976"/>
            <a:ext cx="6784848" cy="5864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20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125739" y="252580"/>
            <a:ext cx="34208" cy="5914846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2231284" y="252580"/>
            <a:ext cx="34208" cy="210312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1125415" y="707713"/>
            <a:ext cx="10653618" cy="471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3200" dirty="0">
                <a:solidFill>
                  <a:schemeClr val="tx1"/>
                </a:solidFill>
              </a:rPr>
              <a:t>Transmission/Distribution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Project Summary and Status</a:t>
            </a:r>
            <a:br>
              <a:rPr lang="en-029" sz="1800" dirty="0">
                <a:solidFill>
                  <a:schemeClr val="tx1"/>
                </a:solidFill>
                <a:ea typeface="Calibri" panose="020F0502020204030204" pitchFamily="34" charset="0"/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51384"/>
              </p:ext>
            </p:extLst>
          </p:nvPr>
        </p:nvGraphicFramePr>
        <p:xfrm>
          <a:off x="6073182" y="1284535"/>
          <a:ext cx="5612963" cy="429063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62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0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029" b="1" dirty="0"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3793">
                <a:tc>
                  <a:txBody>
                    <a:bodyPr/>
                    <a:lstStyle/>
                    <a:p>
                      <a:pPr marL="457200" lvl="2" indent="-395288">
                        <a:buFont typeface="+mj-lt"/>
                        <a:buNone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     66 KV Transmission line from </a:t>
                      </a:r>
                      <a:r>
                        <a:rPr lang="en-029" sz="14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Bandajuma</a:t>
                      </a: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:</a:t>
                      </a:r>
                    </a:p>
                    <a:p>
                      <a:pPr marL="457200" lvl="2" indent="-228600">
                        <a:buFont typeface="+mj-lt"/>
                        <a:buNone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 Through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Baiima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Senehun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Taiama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,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Njala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University and Mano</a:t>
                      </a:r>
                    </a:p>
                    <a:p>
                      <a:pPr marL="404813" lvl="3" indent="-176213">
                        <a:buFont typeface="+mj-lt"/>
                        <a:buNone/>
                      </a:pPr>
                      <a:r>
                        <a:rPr lang="en-029" sz="12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Sumbuya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/Sahr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Malem</a:t>
                      </a:r>
                      <a:r>
                        <a:rPr lang="en-029" sz="1100" b="1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through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Gondama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Koribondo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Niagorehun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457200" lvl="2" indent="-228600">
                        <a:buFont typeface="+mj-lt"/>
                        <a:buNone/>
                      </a:pPr>
                      <a:r>
                        <a:rPr lang="en-029" sz="14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c.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Koribondo</a:t>
                      </a:r>
                      <a:r>
                        <a:rPr lang="en-029" sz="11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029" sz="1100" b="1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Pujehun</a:t>
                      </a:r>
                      <a:endParaRPr lang="en-029" sz="11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lvl="2" indent="-342900">
                        <a:buFont typeface="+mj-lt"/>
                        <a:buNone/>
                      </a:pPr>
                      <a:endParaRPr lang="en-029" sz="900" dirty="0">
                        <a:solidFill>
                          <a:srgbClr val="000000"/>
                        </a:solidFill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Feasibility Studies completed.  Funding from World Bank DPF funds.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2" indent="-346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9"/>
                        <a:tabLst/>
                        <a:defRPr/>
                      </a:pPr>
                      <a:r>
                        <a:rPr kumimoji="0" lang="en-029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Energy Sector Utility Reform Project, (ESURP)</a:t>
                      </a:r>
                      <a:endParaRPr kumimoji="0" lang="en-029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3429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endParaRPr lang="en-029" sz="500" b="1" dirty="0">
                        <a:solidFill>
                          <a:srgbClr val="000000"/>
                        </a:solidFill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029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World Bank and GoSL Project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029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Reinforcement, rehabilitation and expansion of the 11kV medium distribution grid network in Freetown.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029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029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Rehabilitation of Primary Substations: and Construction of two new Primary Substations: Lumley  and </a:t>
                      </a:r>
                      <a:r>
                        <a:rPr kumimoji="0" lang="en-029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Clinetown</a:t>
                      </a:r>
                      <a:r>
                        <a:rPr kumimoji="0" lang="en-029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029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029" sz="1200" dirty="0"/>
                        <a:t>6</a:t>
                      </a:r>
                      <a:r>
                        <a:rPr kumimoji="0" lang="en-029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0,000 Prepaid Energy Meters, Bulk Interface Metering System and Capacity Building will be provided.</a:t>
                      </a:r>
                      <a:endParaRPr kumimoji="0" lang="en-GB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" name="Oval 45"/>
          <p:cNvSpPr/>
          <p:nvPr/>
        </p:nvSpPr>
        <p:spPr>
          <a:xfrm>
            <a:off x="1291118" y="2801423"/>
            <a:ext cx="182880" cy="18288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1120235" y="2318152"/>
            <a:ext cx="791557" cy="2100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Port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Loko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96405" y="-6283"/>
            <a:ext cx="6881243" cy="7080191"/>
            <a:chOff x="-69466" y="0"/>
            <a:chExt cx="6881243" cy="7080191"/>
          </a:xfrm>
        </p:grpSpPr>
        <p:pic>
          <p:nvPicPr>
            <p:cNvPr id="11" name="Grafik 4" descr="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9466" y="0"/>
              <a:ext cx="6881243" cy="7080191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Oval 11"/>
            <p:cNvSpPr/>
            <p:nvPr/>
          </p:nvSpPr>
          <p:spPr>
            <a:xfrm>
              <a:off x="557985" y="3617582"/>
              <a:ext cx="372857" cy="37285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3583031" y="4556929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4763166" y="4771251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2949600" y="2548386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5307704" y="3080998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5238737" y="118128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1460425" y="192014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6451529" y="3727029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2317433" y="3924541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2667309" y="1092266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3980999" y="103513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1843784" y="5371437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3676501" y="5894818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3188276" y="2867765"/>
              <a:ext cx="182880" cy="1828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23478" y="190511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Kambia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90998" y="2345484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Makeni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43566" y="3219243"/>
              <a:ext cx="1173189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Magbruaka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25694" y="2828895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Koidu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34589" y="431139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06409" y="3879705"/>
              <a:ext cx="914514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Moyamba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19198" y="4780603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Kenema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371156" y="5623940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Pujehun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626978" y="3909908"/>
              <a:ext cx="915992" cy="257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Kailahun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57466" y="5371437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Bonthe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21797" y="1170139"/>
              <a:ext cx="701283" cy="210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Kabala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08107" y="785307"/>
              <a:ext cx="963049" cy="2347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Kamakwie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699264" y="1374704"/>
              <a:ext cx="863811" cy="2550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Bendugu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graphicFrame>
          <p:nvGraphicFramePr>
            <p:cNvPr id="43" name="Chart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46244160"/>
                </p:ext>
              </p:extLst>
            </p:nvPr>
          </p:nvGraphicFramePr>
          <p:xfrm>
            <a:off x="1577589" y="108119"/>
            <a:ext cx="4376643" cy="24958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4" name="TextBox 43"/>
            <p:cNvSpPr txBox="1"/>
            <p:nvPr/>
          </p:nvSpPr>
          <p:spPr>
            <a:xfrm>
              <a:off x="557985" y="3289544"/>
              <a:ext cx="902440" cy="276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Freetown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484" y="345976"/>
            <a:ext cx="7388352" cy="63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8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98" t="17231" r="-152" b="10564"/>
          <a:stretch/>
        </p:blipFill>
        <p:spPr>
          <a:xfrm>
            <a:off x="-57872" y="1238491"/>
            <a:ext cx="12168592" cy="48266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10" y="174804"/>
            <a:ext cx="6365366" cy="65778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2" name="Straight Connector 21"/>
          <p:cNvCxnSpPr/>
          <p:nvPr/>
        </p:nvCxnSpPr>
        <p:spPr>
          <a:xfrm>
            <a:off x="-60151" y="5901127"/>
            <a:ext cx="22824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-118246" y="1389663"/>
            <a:ext cx="187759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Image result for engrenage icon">
            <a:extLst>
              <a:ext uri="{FF2B5EF4-FFF2-40B4-BE49-F238E27FC236}">
                <a16:creationId xmlns:a16="http://schemas.microsoft.com/office/drawing/2014/main" id="{75673CE3-3437-4677-A67A-33FBF90A9C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1" t="17982" r="16629" b="22544"/>
          <a:stretch/>
        </p:blipFill>
        <p:spPr bwMode="auto">
          <a:xfrm>
            <a:off x="2074869" y="1507157"/>
            <a:ext cx="894080" cy="878840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rgbClr val="70AD47">
                <a:shade val="45000"/>
                <a:satMod val="135000"/>
              </a:srgb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53" t="-18582" r="-3269" b="-17254"/>
          <a:stretch/>
        </p:blipFill>
        <p:spPr bwMode="auto">
          <a:xfrm>
            <a:off x="2070622" y="2480784"/>
            <a:ext cx="923925" cy="988694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8522" t="18443" r="40027" b="9352"/>
          <a:stretch/>
        </p:blipFill>
        <p:spPr>
          <a:xfrm>
            <a:off x="5868365" y="1235330"/>
            <a:ext cx="1376158" cy="4826643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3029323" y="1440379"/>
            <a:ext cx="7556839" cy="2606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029" sz="2400" cap="none" spc="0" dirty="0">
                <a:solidFill>
                  <a:prstClr val="white"/>
                </a:solidFill>
                <a:latin typeface="Corbel"/>
              </a:rPr>
              <a:t>Renewable Green Energy with Incentives and Regulation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2816270" y="2463661"/>
            <a:ext cx="7657127" cy="4588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6075" algn="l">
              <a:lnSpc>
                <a:spcPct val="100000"/>
              </a:lnSpc>
            </a:pPr>
            <a:r>
              <a:rPr lang="en-029" sz="2400" cap="none" spc="0" dirty="0">
                <a:solidFill>
                  <a:sysClr val="window" lastClr="FFFFFF"/>
                </a:solidFill>
                <a:latin typeface="Corbel"/>
              </a:rPr>
              <a:t>Increased Energy Access to benefit Rural populations</a:t>
            </a:r>
          </a:p>
        </p:txBody>
      </p:sp>
      <p:pic>
        <p:nvPicPr>
          <p:cNvPr id="27" name="Picture 26" descr="Image result for dollar icon">
            <a:extLst>
              <a:ext uri="{FF2B5EF4-FFF2-40B4-BE49-F238E27FC236}">
                <a16:creationId xmlns:a16="http://schemas.microsoft.com/office/drawing/2014/main" id="{87F8B1CE-557D-40BF-95E4-BF96670FDC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50" t="-25068" r="-31699" b="-24768"/>
          <a:stretch/>
        </p:blipFill>
        <p:spPr bwMode="auto">
          <a:xfrm>
            <a:off x="2060218" y="4571533"/>
            <a:ext cx="923382" cy="909320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Textfeld 5" descr=" 6"/>
          <p:cNvSpPr txBox="1"/>
          <p:nvPr/>
        </p:nvSpPr>
        <p:spPr>
          <a:xfrm>
            <a:off x="2398651" y="282027"/>
            <a:ext cx="941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Post COVID-19, Energy Recovery Direction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2889085" y="3472372"/>
            <a:ext cx="8690755" cy="66872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4320" algn="l">
              <a:lnSpc>
                <a:spcPts val="1800"/>
              </a:lnSpc>
            </a:pPr>
            <a:r>
              <a:rPr lang="en-029" sz="2400" cap="none" spc="0" dirty="0">
                <a:solidFill>
                  <a:sysClr val="window" lastClr="FFFFFF"/>
                </a:solidFill>
                <a:latin typeface="Corbel"/>
              </a:rPr>
              <a:t>Promotion of Clean Cooking Strategies  to reduce </a:t>
            </a:r>
          </a:p>
          <a:p>
            <a:pPr marL="274320" algn="l">
              <a:lnSpc>
                <a:spcPts val="1800"/>
              </a:lnSpc>
            </a:pPr>
            <a:r>
              <a:rPr lang="en-029" sz="2400" cap="none" spc="0" dirty="0">
                <a:solidFill>
                  <a:sysClr val="window" lastClr="FFFFFF"/>
                </a:solidFill>
                <a:latin typeface="Corbel"/>
              </a:rPr>
              <a:t>deforestation and increase Household Health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3038347" y="4432063"/>
            <a:ext cx="8281723" cy="6451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029" sz="2400" cap="none" spc="0" dirty="0">
                <a:solidFill>
                  <a:sysClr val="window" lastClr="FFFFFF"/>
                </a:solidFill>
                <a:latin typeface="Corbel"/>
              </a:rPr>
              <a:t>Sustainable Projects with Private Sector Investment</a:t>
            </a:r>
            <a:endParaRPr lang="en-029" sz="3600" cap="none" spc="0" dirty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38" name="Arc 37"/>
          <p:cNvSpPr/>
          <p:nvPr/>
        </p:nvSpPr>
        <p:spPr>
          <a:xfrm>
            <a:off x="4352926" y="4078028"/>
            <a:ext cx="59931" cy="508807"/>
          </a:xfrm>
          <a:prstGeom prst="arc">
            <a:avLst>
              <a:gd name="adj1" fmla="val 16200000"/>
              <a:gd name="adj2" fmla="val 20616395"/>
            </a:avLst>
          </a:prstGeom>
          <a:ln w="95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 flipH="1">
            <a:off x="4447913" y="4071143"/>
            <a:ext cx="45719" cy="481135"/>
          </a:xfrm>
          <a:prstGeom prst="arc">
            <a:avLst/>
          </a:prstGeom>
          <a:ln w="95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2070622" y="3550194"/>
            <a:ext cx="958701" cy="1167116"/>
            <a:chOff x="2070622" y="3550194"/>
            <a:chExt cx="958701" cy="1167116"/>
          </a:xfrm>
        </p:grpSpPr>
        <p:grpSp>
          <p:nvGrpSpPr>
            <p:cNvPr id="44" name="Group 43"/>
            <p:cNvGrpSpPr/>
            <p:nvPr/>
          </p:nvGrpSpPr>
          <p:grpSpPr>
            <a:xfrm>
              <a:off x="2070622" y="3550194"/>
              <a:ext cx="958701" cy="1167116"/>
              <a:chOff x="4694609" y="3716110"/>
              <a:chExt cx="958701" cy="11671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704791" y="3716110"/>
                <a:ext cx="923925" cy="9239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Cloud 8"/>
              <p:cNvSpPr/>
              <p:nvPr/>
            </p:nvSpPr>
            <p:spPr>
              <a:xfrm>
                <a:off x="4740334" y="3751137"/>
                <a:ext cx="476808" cy="366164"/>
              </a:xfrm>
              <a:prstGeom prst="cloud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Cloud 32"/>
              <p:cNvSpPr/>
              <p:nvPr/>
            </p:nvSpPr>
            <p:spPr>
              <a:xfrm>
                <a:off x="5247640" y="4028440"/>
                <a:ext cx="251460" cy="231140"/>
              </a:xfrm>
              <a:prstGeom prst="cloud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Arc 33"/>
              <p:cNvSpPr/>
              <p:nvPr/>
            </p:nvSpPr>
            <p:spPr>
              <a:xfrm>
                <a:off x="4862138" y="4089285"/>
                <a:ext cx="119861" cy="793941"/>
              </a:xfrm>
              <a:prstGeom prst="arc">
                <a:avLst>
                  <a:gd name="adj1" fmla="val 16200000"/>
                  <a:gd name="adj2" fmla="val 20616395"/>
                </a:avLst>
              </a:prstGeom>
              <a:ln w="952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Arc 34"/>
              <p:cNvSpPr/>
              <p:nvPr/>
            </p:nvSpPr>
            <p:spPr>
              <a:xfrm flipH="1">
                <a:off x="5022638" y="4081038"/>
                <a:ext cx="82975" cy="750761"/>
              </a:xfrm>
              <a:prstGeom prst="arc">
                <a:avLst/>
              </a:prstGeom>
              <a:ln w="952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7" name="Straight Connector 36"/>
              <p:cNvCxnSpPr/>
              <p:nvPr/>
            </p:nvCxnSpPr>
            <p:spPr>
              <a:xfrm>
                <a:off x="4694609" y="4467226"/>
                <a:ext cx="958701" cy="1904"/>
              </a:xfrm>
              <a:prstGeom prst="line">
                <a:avLst/>
              </a:prstGeom>
              <a:ln w="952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2" name="Arc 41"/>
              <p:cNvSpPr/>
              <p:nvPr/>
            </p:nvSpPr>
            <p:spPr>
              <a:xfrm>
                <a:off x="5292828" y="4233244"/>
                <a:ext cx="59931" cy="508807"/>
              </a:xfrm>
              <a:prstGeom prst="arc">
                <a:avLst>
                  <a:gd name="adj1" fmla="val 16200000"/>
                  <a:gd name="adj2" fmla="val 20616395"/>
                </a:avLst>
              </a:prstGeom>
              <a:ln w="952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Arc 42"/>
              <p:cNvSpPr/>
              <p:nvPr/>
            </p:nvSpPr>
            <p:spPr>
              <a:xfrm flipH="1">
                <a:off x="5387815" y="4226359"/>
                <a:ext cx="45719" cy="481135"/>
              </a:xfrm>
              <a:prstGeom prst="arc">
                <a:avLst/>
              </a:prstGeom>
              <a:ln w="952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6" name="Cloud 35"/>
            <p:cNvSpPr/>
            <p:nvPr/>
          </p:nvSpPr>
          <p:spPr>
            <a:xfrm>
              <a:off x="2403409" y="3862524"/>
              <a:ext cx="251460" cy="231140"/>
            </a:xfrm>
            <a:prstGeom prst="cloud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76646" y="3703392"/>
              <a:ext cx="367654" cy="620926"/>
            </a:xfrm>
            <a:prstGeom prst="rect">
              <a:avLst/>
            </a:prstGeom>
          </p:spPr>
        </p:pic>
      </p:grpSp>
      <p:cxnSp>
        <p:nvCxnSpPr>
          <p:cNvPr id="23" name="Straight Connector 22"/>
          <p:cNvCxnSpPr/>
          <p:nvPr/>
        </p:nvCxnSpPr>
        <p:spPr>
          <a:xfrm flipV="1">
            <a:off x="6167335" y="1380051"/>
            <a:ext cx="6751114" cy="6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5440886" y="5891515"/>
            <a:ext cx="6751114" cy="6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itel 3" descr=" 18"/>
          <p:cNvSpPr txBox="1">
            <a:spLocks/>
          </p:cNvSpPr>
          <p:nvPr/>
        </p:nvSpPr>
        <p:spPr>
          <a:xfrm>
            <a:off x="3248965" y="1830189"/>
            <a:ext cx="5895035" cy="397071"/>
          </a:xfrm>
          <a:prstGeom prst="rect">
            <a:avLst/>
          </a:prstGeom>
          <a:solidFill>
            <a:srgbClr val="20386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15888" indent="-1588" algn="r">
              <a:lnSpc>
                <a:spcPct val="150000"/>
              </a:lnSpc>
            </a:pPr>
            <a:r>
              <a:rPr lang="en-US" sz="1400" i="1" dirty="0">
                <a:solidFill>
                  <a:schemeClr val="bg1"/>
                </a:solidFill>
              </a:rPr>
              <a:t>Mini-Grid , Hydro Projects, Solar Home Systems – Tax Waivers </a:t>
            </a:r>
            <a:r>
              <a:rPr lang="en-US" sz="1400" i="1" dirty="0" err="1">
                <a:solidFill>
                  <a:schemeClr val="bg1"/>
                </a:solidFill>
              </a:rPr>
              <a:t>etc</a:t>
            </a:r>
            <a:endParaRPr lang="en-US" sz="1400" i="1" dirty="0">
              <a:solidFill>
                <a:schemeClr val="bg1"/>
              </a:solidFill>
            </a:endParaRPr>
          </a:p>
        </p:txBody>
      </p:sp>
      <p:sp>
        <p:nvSpPr>
          <p:cNvPr id="46" name="Titel 3" descr=" 18"/>
          <p:cNvSpPr txBox="1">
            <a:spLocks/>
          </p:cNvSpPr>
          <p:nvPr/>
        </p:nvSpPr>
        <p:spPr>
          <a:xfrm>
            <a:off x="3237833" y="2904515"/>
            <a:ext cx="8475747" cy="429935"/>
          </a:xfrm>
          <a:prstGeom prst="rect">
            <a:avLst/>
          </a:prstGeom>
          <a:solidFill>
            <a:srgbClr val="20386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15888" indent="-1588" algn="r">
              <a:lnSpc>
                <a:spcPct val="150000"/>
              </a:lnSpc>
            </a:pPr>
            <a:r>
              <a:rPr lang="en-US" sz="1400" i="1" dirty="0">
                <a:solidFill>
                  <a:schemeClr val="bg1"/>
                </a:solidFill>
              </a:rPr>
              <a:t>National Energy Strategy/Elect. Of District HQ/Increase in Mini Grids and Transmission Network </a:t>
            </a:r>
          </a:p>
        </p:txBody>
      </p:sp>
      <p:sp>
        <p:nvSpPr>
          <p:cNvPr id="47" name="Titel 3" descr=" 18"/>
          <p:cNvSpPr txBox="1">
            <a:spLocks/>
          </p:cNvSpPr>
          <p:nvPr/>
        </p:nvSpPr>
        <p:spPr>
          <a:xfrm>
            <a:off x="3151128" y="4111643"/>
            <a:ext cx="8397742" cy="429935"/>
          </a:xfrm>
          <a:prstGeom prst="rect">
            <a:avLst/>
          </a:prstGeom>
          <a:solidFill>
            <a:srgbClr val="20386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15888" indent="-1588" algn="r">
              <a:lnSpc>
                <a:spcPct val="150000"/>
              </a:lnSpc>
            </a:pPr>
            <a:r>
              <a:rPr lang="en-US" sz="1400" i="1" dirty="0">
                <a:solidFill>
                  <a:schemeClr val="bg1"/>
                </a:solidFill>
              </a:rPr>
              <a:t>National Energy Strategy/Clean Stoves Subsidy Roll out/LPG Infrastructure and Investment </a:t>
            </a:r>
          </a:p>
        </p:txBody>
      </p:sp>
      <p:sp>
        <p:nvSpPr>
          <p:cNvPr id="48" name="Titel 3" descr=" 18"/>
          <p:cNvSpPr txBox="1">
            <a:spLocks/>
          </p:cNvSpPr>
          <p:nvPr/>
        </p:nvSpPr>
        <p:spPr>
          <a:xfrm>
            <a:off x="3151128" y="4989189"/>
            <a:ext cx="7694350" cy="429935"/>
          </a:xfrm>
          <a:prstGeom prst="rect">
            <a:avLst/>
          </a:prstGeom>
          <a:solidFill>
            <a:srgbClr val="20386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15888" indent="-1588" algn="r">
              <a:lnSpc>
                <a:spcPct val="150000"/>
              </a:lnSpc>
            </a:pPr>
            <a:r>
              <a:rPr lang="en-US" sz="1400" i="1" dirty="0">
                <a:solidFill>
                  <a:schemeClr val="bg1"/>
                </a:solidFill>
              </a:rPr>
              <a:t>Increase in Operators/Transformation of EDSA and EGTC/GoSL Investment in Network</a:t>
            </a:r>
          </a:p>
        </p:txBody>
      </p:sp>
    </p:spTree>
    <p:extLst>
      <p:ext uri="{BB962C8B-B14F-4D97-AF65-F5344CB8AC3E}">
        <p14:creationId xmlns:p14="http://schemas.microsoft.com/office/powerpoint/2010/main" val="140865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45" grpId="0"/>
      <p:bldP spid="31" grpId="0"/>
      <p:bldP spid="41" grpId="0" animBg="1"/>
      <p:bldP spid="46" grpId="0" animBg="1"/>
      <p:bldP spid="47" grpId="0" animBg="1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98" t="17231" r="-152" b="10564"/>
          <a:stretch/>
        </p:blipFill>
        <p:spPr>
          <a:xfrm>
            <a:off x="-57872" y="1238491"/>
            <a:ext cx="12168592" cy="48266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10" y="174804"/>
            <a:ext cx="6365366" cy="65778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2" name="Straight Connector 21"/>
          <p:cNvCxnSpPr/>
          <p:nvPr/>
        </p:nvCxnSpPr>
        <p:spPr>
          <a:xfrm>
            <a:off x="-60151" y="5901127"/>
            <a:ext cx="22824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-118246" y="1389663"/>
            <a:ext cx="187759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Image result for engrenage icon">
            <a:extLst>
              <a:ext uri="{FF2B5EF4-FFF2-40B4-BE49-F238E27FC236}">
                <a16:creationId xmlns:a16="http://schemas.microsoft.com/office/drawing/2014/main" id="{75673CE3-3437-4677-A67A-33FBF90A9C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1" t="17982" r="16629" b="22544"/>
          <a:stretch/>
        </p:blipFill>
        <p:spPr bwMode="auto">
          <a:xfrm>
            <a:off x="6064021" y="2345443"/>
            <a:ext cx="894080" cy="878840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8522" t="18443" r="40027" b="9352"/>
          <a:stretch/>
        </p:blipFill>
        <p:spPr>
          <a:xfrm>
            <a:off x="5868365" y="1235330"/>
            <a:ext cx="1376158" cy="4826643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3146614" y="1725246"/>
            <a:ext cx="8003196" cy="2606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029" sz="2800" cap="none" spc="0" dirty="0">
                <a:solidFill>
                  <a:prstClr val="white"/>
                </a:solidFill>
                <a:latin typeface="Corbel"/>
              </a:rPr>
              <a:t>Transmission and Distribution Network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2846457" y="2724816"/>
            <a:ext cx="8109408" cy="4588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6075" algn="l">
              <a:lnSpc>
                <a:spcPct val="100000"/>
              </a:lnSpc>
            </a:pPr>
            <a:r>
              <a:rPr lang="en-029" sz="2800" cap="none" spc="0" dirty="0">
                <a:solidFill>
                  <a:sysClr val="window" lastClr="FFFFFF"/>
                </a:solidFill>
                <a:latin typeface="Corbel"/>
              </a:rPr>
              <a:t>Rural Energy Interventions for increased Access</a:t>
            </a:r>
          </a:p>
        </p:txBody>
      </p:sp>
      <p:sp>
        <p:nvSpPr>
          <p:cNvPr id="8" name="Textfeld 5" descr=" 6"/>
          <p:cNvSpPr txBox="1"/>
          <p:nvPr/>
        </p:nvSpPr>
        <p:spPr>
          <a:xfrm>
            <a:off x="2398651" y="282027"/>
            <a:ext cx="941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Post COVID-19, Critical Support Areas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2866956" y="3739647"/>
            <a:ext cx="9204089" cy="66872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4320" algn="l">
              <a:lnSpc>
                <a:spcPts val="1800"/>
              </a:lnSpc>
            </a:pPr>
            <a:r>
              <a:rPr lang="en-029" sz="2800" cap="none" spc="0" dirty="0">
                <a:solidFill>
                  <a:sysClr val="window" lastClr="FFFFFF"/>
                </a:solidFill>
                <a:latin typeface="Corbel"/>
              </a:rPr>
              <a:t>Transformation and Private Sector Intervention in EDSA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 txBox="1">
            <a:spLocks/>
          </p:cNvSpPr>
          <p:nvPr/>
        </p:nvSpPr>
        <p:spPr>
          <a:xfrm>
            <a:off x="3105680" y="4605854"/>
            <a:ext cx="8770897" cy="6451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029" sz="2800" cap="none" spc="0" dirty="0">
                <a:solidFill>
                  <a:sysClr val="window" lastClr="FFFFFF"/>
                </a:solidFill>
                <a:latin typeface="Corbel"/>
              </a:rPr>
              <a:t>Transformation and Private Sector Intervention in EGTC </a:t>
            </a:r>
            <a:endParaRPr lang="en-029" sz="4000" cap="none" spc="0" dirty="0">
              <a:solidFill>
                <a:sysClr val="window" lastClr="FFFFFF"/>
              </a:solidFill>
              <a:latin typeface="Corbe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167335" y="1380051"/>
            <a:ext cx="6751114" cy="6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5440886" y="5891515"/>
            <a:ext cx="6751114" cy="6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2027482" y="1405421"/>
            <a:ext cx="898327" cy="956504"/>
            <a:chOff x="3241026" y="1668744"/>
            <a:chExt cx="898327" cy="956504"/>
          </a:xfrm>
        </p:grpSpPr>
        <p:sp>
          <p:nvSpPr>
            <p:cNvPr id="3" name="Rectangle 2"/>
            <p:cNvSpPr/>
            <p:nvPr/>
          </p:nvSpPr>
          <p:spPr>
            <a:xfrm>
              <a:off x="3241026" y="1668744"/>
              <a:ext cx="898327" cy="8788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289684" y="1776152"/>
              <a:ext cx="314125" cy="849096"/>
              <a:chOff x="3282064" y="1869175"/>
              <a:chExt cx="314125" cy="59448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3282064" y="1869175"/>
                <a:ext cx="314125" cy="0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3429000" y="1870710"/>
                <a:ext cx="0" cy="592951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3282064" y="1946577"/>
                <a:ext cx="314125" cy="0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3784095" y="1981734"/>
              <a:ext cx="314125" cy="594486"/>
              <a:chOff x="3282064" y="1869175"/>
              <a:chExt cx="314125" cy="594486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3282064" y="1869175"/>
                <a:ext cx="314125" cy="0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3429000" y="1870710"/>
                <a:ext cx="0" cy="592951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282064" y="1946577"/>
                <a:ext cx="314125" cy="0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oup 18"/>
          <p:cNvGrpSpPr/>
          <p:nvPr/>
        </p:nvGrpSpPr>
        <p:grpSpPr>
          <a:xfrm>
            <a:off x="2080804" y="3550194"/>
            <a:ext cx="923925" cy="923925"/>
            <a:chOff x="2080804" y="3550194"/>
            <a:chExt cx="923925" cy="923925"/>
          </a:xfrm>
        </p:grpSpPr>
        <p:sp>
          <p:nvSpPr>
            <p:cNvPr id="7" name="Rectangle 6"/>
            <p:cNvSpPr/>
            <p:nvPr/>
          </p:nvSpPr>
          <p:spPr>
            <a:xfrm>
              <a:off x="2080804" y="3550194"/>
              <a:ext cx="923925" cy="92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6" name="Picture 3" descr="C:\Users\MR OMEGA SONGA\Desktop\EDSA FINAL LOGO.png"/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7328" y="3813976"/>
              <a:ext cx="810875" cy="37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2063040" y="2460255"/>
            <a:ext cx="920560" cy="951288"/>
            <a:chOff x="2063040" y="2460255"/>
            <a:chExt cx="920560" cy="951288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9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WatercolorSponge/>
                      </a14:imgEffect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3040" y="2460255"/>
              <a:ext cx="920560" cy="951288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duotone>
                <a:srgbClr val="70AD47">
                  <a:shade val="45000"/>
                  <a:satMod val="135000"/>
                </a:srgbClr>
                <a:prstClr val="white"/>
              </a:duotone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053" t="-18582" r="-3269" b="-17254"/>
            <a:stretch/>
          </p:blipFill>
          <p:spPr bwMode="auto">
            <a:xfrm>
              <a:off x="2256952" y="2623030"/>
              <a:ext cx="529131" cy="566224"/>
            </a:xfrm>
            <a:prstGeom prst="rect">
              <a:avLst/>
            </a:prstGeom>
            <a:solidFill>
              <a:schemeClr val="bg1"/>
            </a:solidFill>
            <a:effectLst/>
          </p:spPr>
        </p:pic>
      </p:grpSp>
      <p:grpSp>
        <p:nvGrpSpPr>
          <p:cNvPr id="20" name="Group 19"/>
          <p:cNvGrpSpPr/>
          <p:nvPr/>
        </p:nvGrpSpPr>
        <p:grpSpPr>
          <a:xfrm>
            <a:off x="2076140" y="4638456"/>
            <a:ext cx="923925" cy="923925"/>
            <a:chOff x="2076140" y="4638456"/>
            <a:chExt cx="923925" cy="923925"/>
          </a:xfrm>
        </p:grpSpPr>
        <p:sp>
          <p:nvSpPr>
            <p:cNvPr id="58" name="Rectangle 57"/>
            <p:cNvSpPr/>
            <p:nvPr/>
          </p:nvSpPr>
          <p:spPr>
            <a:xfrm>
              <a:off x="2076140" y="4638456"/>
              <a:ext cx="923925" cy="92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7" name="Content Placeholder 17"/>
            <p:cNvPicPr>
              <a:picLocks/>
            </p:cNvPicPr>
            <p:nvPr/>
          </p:nvPicPr>
          <p:blipFill>
            <a:blip r:embed="rId12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6140" y="4903491"/>
              <a:ext cx="898327" cy="347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024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45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1" r="-28"/>
          <a:stretch/>
        </p:blipFill>
        <p:spPr>
          <a:xfrm>
            <a:off x="98930" y="63972"/>
            <a:ext cx="11994140" cy="66845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BDC24D3-EEF0-4B69-A174-E4DFF7884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930" y="2601158"/>
            <a:ext cx="8905500" cy="2498313"/>
          </a:xfrm>
        </p:spPr>
        <p:txBody>
          <a:bodyPr anchor="ctr"/>
          <a:lstStyle/>
          <a:p>
            <a:pPr indent="2743200" algn="l"/>
            <a:r>
              <a:rPr lang="en-US" sz="4400" dirty="0"/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04430" y="2610729"/>
            <a:ext cx="3088640" cy="2488741"/>
          </a:xfrm>
          <a:prstGeom prst="rect">
            <a:avLst/>
          </a:prstGeom>
          <a:solidFill>
            <a:srgbClr val="101608"/>
          </a:solidFill>
        </p:spPr>
        <p:txBody>
          <a:bodyPr wrap="square" lIns="0" tIns="0" rIns="0" bIns="0" rtlCol="0">
            <a:noAutofit/>
          </a:bodyPr>
          <a:lstStyle/>
          <a:p>
            <a:pPr indent="914400" algn="l"/>
            <a:endParaRPr lang="en-US" sz="1200" b="1" dirty="0">
              <a:solidFill>
                <a:schemeClr val="bg1"/>
              </a:solidFill>
              <a:latin typeface="+mn-lt"/>
            </a:endParaRPr>
          </a:p>
          <a:p>
            <a:pPr indent="914400" algn="l"/>
            <a:endParaRPr lang="en-US" sz="1200" b="1" dirty="0">
              <a:solidFill>
                <a:schemeClr val="bg1"/>
              </a:solidFill>
              <a:latin typeface="+mn-lt"/>
            </a:endParaRPr>
          </a:p>
          <a:p>
            <a:pPr indent="914400" algn="l"/>
            <a:r>
              <a:rPr lang="en-US" sz="1200" b="1" dirty="0">
                <a:solidFill>
                  <a:schemeClr val="bg1"/>
                </a:solidFill>
              </a:rPr>
              <a:t>Ministry of Energy</a:t>
            </a:r>
          </a:p>
          <a:p>
            <a:pPr indent="914400" algn="l"/>
            <a:endParaRPr lang="en-US" sz="1200" b="1" dirty="0">
              <a:solidFill>
                <a:schemeClr val="bg1"/>
              </a:solidFill>
            </a:endParaRPr>
          </a:p>
          <a:p>
            <a:pPr indent="914400" algn="l"/>
            <a:r>
              <a:rPr lang="en-US" sz="1200" b="1" dirty="0" err="1">
                <a:solidFill>
                  <a:schemeClr val="bg1"/>
                </a:solidFill>
              </a:rPr>
              <a:t>Stronge</a:t>
            </a:r>
            <a:r>
              <a:rPr lang="en-US" sz="1200" b="1" dirty="0">
                <a:solidFill>
                  <a:schemeClr val="bg1"/>
                </a:solidFill>
              </a:rPr>
              <a:t> Tower</a:t>
            </a:r>
          </a:p>
          <a:p>
            <a:pPr indent="914400" algn="l"/>
            <a:r>
              <a:rPr lang="en-US" sz="1200" b="1" dirty="0">
                <a:solidFill>
                  <a:schemeClr val="bg1"/>
                </a:solidFill>
                <a:latin typeface="+mn-lt"/>
              </a:rPr>
              <a:t>3/3A </a:t>
            </a:r>
            <a:r>
              <a:rPr lang="en-US" sz="1200" b="1" dirty="0" err="1">
                <a:solidFill>
                  <a:schemeClr val="bg1"/>
                </a:solidFill>
                <a:latin typeface="+mn-lt"/>
              </a:rPr>
              <a:t>Pademba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 Road</a:t>
            </a:r>
          </a:p>
          <a:p>
            <a:pPr indent="914400" algn="l"/>
            <a:r>
              <a:rPr lang="en-US" sz="1200" b="1" dirty="0">
                <a:solidFill>
                  <a:schemeClr val="bg1"/>
                </a:solidFill>
              </a:rPr>
              <a:t>Freetown</a:t>
            </a:r>
          </a:p>
          <a:p>
            <a:pPr indent="914400" algn="l"/>
            <a:endParaRPr lang="en-US" sz="1200" b="1" dirty="0">
              <a:solidFill>
                <a:schemeClr val="bg1"/>
              </a:solidFill>
              <a:latin typeface="+mn-lt"/>
            </a:endParaRPr>
          </a:p>
          <a:p>
            <a:pPr indent="914400" algn="l"/>
            <a:r>
              <a:rPr lang="en-US" sz="1200" b="1" dirty="0">
                <a:solidFill>
                  <a:schemeClr val="bg1"/>
                </a:solidFill>
              </a:rPr>
              <a:t>For additional Information:</a:t>
            </a:r>
          </a:p>
          <a:p>
            <a:pPr indent="914400" algn="l"/>
            <a:r>
              <a:rPr lang="en-US" sz="1200" b="1" dirty="0" err="1">
                <a:solidFill>
                  <a:schemeClr val="bg1"/>
                </a:solidFill>
                <a:hlinkClick r:id="rId4"/>
              </a:rPr>
              <a:t>www.energy.gov.sl</a:t>
            </a:r>
            <a:endParaRPr lang="en-US" sz="1200" b="1" dirty="0">
              <a:solidFill>
                <a:schemeClr val="bg1"/>
              </a:solidFill>
            </a:endParaRPr>
          </a:p>
          <a:p>
            <a:pPr indent="914400" algn="l"/>
            <a:r>
              <a:rPr lang="en-US" sz="1200" b="1" dirty="0" err="1">
                <a:solidFill>
                  <a:schemeClr val="bg1"/>
                </a:solidFill>
                <a:latin typeface="+mn-lt"/>
                <a:hlinkClick r:id="rId5"/>
              </a:rPr>
              <a:t>www.energy.gov.sl</a:t>
            </a:r>
            <a:r>
              <a:rPr lang="en-US" sz="1200" b="1" dirty="0">
                <a:solidFill>
                  <a:schemeClr val="bg1"/>
                </a:solidFill>
                <a:latin typeface="+mn-lt"/>
                <a:hlinkClick r:id="rId5"/>
              </a:rPr>
              <a:t>/projects-2/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  <a:p>
            <a:pPr indent="914400" algn="l"/>
            <a:endParaRPr lang="en-US" sz="1200" b="1" dirty="0">
              <a:solidFill>
                <a:schemeClr val="bg1"/>
              </a:solidFill>
              <a:latin typeface="+mn-lt"/>
            </a:endParaRPr>
          </a:p>
          <a:p>
            <a:pPr indent="914400" algn="l"/>
            <a:endParaRPr lang="en-GB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05742" y="3183764"/>
            <a:ext cx="1886674" cy="1202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 descr="SL_coat of arms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349" y="3349054"/>
            <a:ext cx="1025461" cy="872211"/>
          </a:xfrm>
          <a:prstGeom prst="rect">
            <a:avLst/>
          </a:prstGeom>
          <a:noFill/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18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3E4F2CAB9F6647BC54A3632F3F3904" ma:contentTypeVersion="16" ma:contentTypeDescription="Create a new document." ma:contentTypeScope="" ma:versionID="070cc03bc9abf504b487e44283f9d4ee">
  <xsd:schema xmlns:xsd="http://www.w3.org/2001/XMLSchema" xmlns:xs="http://www.w3.org/2001/XMLSchema" xmlns:p="http://schemas.microsoft.com/office/2006/metadata/properties" xmlns:ns2="048f9ab4-3359-4794-96f1-5026dfb9ab08" xmlns:ns3="88ea5734-2c78-4284-8e8c-58c0ee5b370d" xmlns:ns4="3e02667f-0271-471b-bd6e-11a2e16def1d" targetNamespace="http://schemas.microsoft.com/office/2006/metadata/properties" ma:root="true" ma:fieldsID="47201b5e5908828b5d372ad14e079912" ns2:_="" ns3:_="" ns4:_="">
    <xsd:import namespace="048f9ab4-3359-4794-96f1-5026dfb9ab08"/>
    <xsd:import namespace="88ea5734-2c78-4284-8e8c-58c0ee5b370d"/>
    <xsd:import namespace="3e02667f-0271-471b-bd6e-11a2e16def1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8f9ab4-3359-4794-96f1-5026dfb9ab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a5734-2c78-4284-8e8c-58c0ee5b37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2667f-0271-471b-bd6e-11a2e16def1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263b0caa-cc16-4f21-82e4-e712879e7489}" ma:internalName="TaxCatchAll" ma:showField="CatchAllData" ma:web="048f9ab4-3359-4794-96f1-5026dfb9ab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88ea5734-2c78-4284-8e8c-58c0ee5b370d" xsi:nil="true"/>
    <lcf76f155ced4ddcb4097134ff3c332f xmlns="88ea5734-2c78-4284-8e8c-58c0ee5b370d">
      <Terms xmlns="http://schemas.microsoft.com/office/infopath/2007/PartnerControls"/>
    </lcf76f155ced4ddcb4097134ff3c332f>
    <TaxCatchAll xmlns="3e02667f-0271-471b-bd6e-11a2e16def1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96530C-C53F-41DD-B3F7-C8195CBA65B6}"/>
</file>

<file path=customXml/itemProps2.xml><?xml version="1.0" encoding="utf-8"?>
<ds:datastoreItem xmlns:ds="http://schemas.openxmlformats.org/officeDocument/2006/customXml" ds:itemID="{7B247F30-5811-40C0-99EC-CF53200590BE}">
  <ds:schemaRefs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5E72E99-0076-433E-AD3A-575A11FAB7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spheres pitch deck</Template>
  <TotalTime>0</TotalTime>
  <Words>1492</Words>
  <Application>Microsoft Office PowerPoint</Application>
  <PresentationFormat>Widescreen</PresentationFormat>
  <Paragraphs>292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Andes</vt:lpstr>
      <vt:lpstr>Arial</vt:lpstr>
      <vt:lpstr>Calibri</vt:lpstr>
      <vt:lpstr>Calibri Light</vt:lpstr>
      <vt:lpstr>Corbel</vt:lpstr>
      <vt:lpstr>Times New Roman</vt:lpstr>
      <vt:lpstr>Wingdings</vt:lpstr>
      <vt:lpstr>1_Office Theme</vt:lpstr>
      <vt:lpstr>2_Office Theme</vt:lpstr>
      <vt:lpstr>Beyond COVID-19 Access to Energy in Sierra Leone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Generation Project Summary and Status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2019-09-25T11:50:29Z</dcterms:created>
  <dcterms:modified xsi:type="dcterms:W3CDTF">2022-03-04T17:29:48Z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0x010100933E4F2CAB9F6647BC54A3632F3F3904</vt:lpwstr>
  </property>
</Properties>
</file>